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theme/themeOverride5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theme/themeOverride4.xml" ContentType="application/vnd.openxmlformats-officedocument.themeOverride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59" r:id="rId6"/>
    <p:sldId id="267" r:id="rId7"/>
    <p:sldId id="260" r:id="rId8"/>
    <p:sldId id="272" r:id="rId9"/>
    <p:sldId id="273" r:id="rId10"/>
    <p:sldId id="274" r:id="rId11"/>
    <p:sldId id="275" r:id="rId12"/>
    <p:sldId id="294" r:id="rId13"/>
    <p:sldId id="276" r:id="rId14"/>
    <p:sldId id="286" r:id="rId15"/>
    <p:sldId id="290" r:id="rId16"/>
    <p:sldId id="291" r:id="rId17"/>
    <p:sldId id="287" r:id="rId18"/>
    <p:sldId id="293" r:id="rId19"/>
    <p:sldId id="261" r:id="rId20"/>
    <p:sldId id="28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B80"/>
    <a:srgbClr val="AECAE8"/>
    <a:srgbClr val="303C71"/>
    <a:srgbClr val="417CC3"/>
    <a:srgbClr val="4D84C7"/>
    <a:srgbClr val="729DD3"/>
    <a:srgbClr val="759ED5"/>
    <a:srgbClr val="78A2D7"/>
    <a:srgbClr val="212858"/>
    <a:srgbClr val="151C4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509" autoAdjust="0"/>
    <p:restoredTop sz="86434" autoAdjust="0"/>
  </p:normalViewPr>
  <p:slideViewPr>
    <p:cSldViewPr snapToGrid="0">
      <p:cViewPr varScale="1">
        <p:scale>
          <a:sx n="98" d="100"/>
          <a:sy n="98" d="100"/>
        </p:scale>
        <p:origin x="-1380" y="-96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6EB35-D7DF-4C5D-9A72-AE1A58404305}" type="datetimeFigureOut">
              <a:rPr lang="zh-CN" altLang="en-US" smtClean="0"/>
              <a:pPr/>
              <a:t>2019/3/16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72E48-E1F5-45AE-B909-32413A0149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2134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46298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28085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220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220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7925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220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220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220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7925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220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93274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9089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3343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8383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9555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24032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4410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0865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72E48-E1F5-45AE-B909-32413A01492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55950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1"/>
            <a:ext cx="12192000" cy="6858000"/>
          </a:xfrm>
          <a:prstGeom prst="rect">
            <a:avLst/>
          </a:prstGeom>
          <a:gradFill flip="none" rotWithShape="1">
            <a:gsLst>
              <a:gs pos="77000">
                <a:schemeClr val="accent5">
                  <a:lumMod val="0"/>
                  <a:lumOff val="100000"/>
                </a:schemeClr>
              </a:gs>
              <a:gs pos="36000">
                <a:schemeClr val="accent5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</p:pic>
      <p:sp>
        <p:nvSpPr>
          <p:cNvPr id="14" name="文本框 13"/>
          <p:cNvSpPr txBox="1"/>
          <p:nvPr/>
        </p:nvSpPr>
        <p:spPr>
          <a:xfrm>
            <a:off x="7089620" y="5611525"/>
            <a:ext cx="3600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41A4B"/>
                </a:solidFill>
                <a:latin typeface="微软雅黑" pitchFamily="34" charset="-122"/>
                <a:ea typeface="微软雅黑" pitchFamily="34" charset="-122"/>
              </a:rPr>
              <a:t>杨超    </a:t>
            </a:r>
            <a:r>
              <a:rPr lang="en-US" altLang="zh-CN" sz="1600" dirty="0" smtClean="0">
                <a:solidFill>
                  <a:srgbClr val="141A4B"/>
                </a:solidFill>
                <a:latin typeface="微软雅黑" pitchFamily="34" charset="-122"/>
                <a:ea typeface="微软雅黑" pitchFamily="34" charset="-122"/>
              </a:rPr>
              <a:t>2019-03-16</a:t>
            </a:r>
            <a:endParaRPr lang="en-US" altLang="zh-CN" sz="1600" dirty="0">
              <a:solidFill>
                <a:srgbClr val="141A4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408579" y="1556806"/>
            <a:ext cx="5418306" cy="1176887"/>
            <a:chOff x="6322102" y="1702720"/>
            <a:chExt cx="5122667" cy="1176887"/>
          </a:xfrm>
        </p:grpSpPr>
        <p:sp>
          <p:nvSpPr>
            <p:cNvPr id="5" name="文本框 4"/>
            <p:cNvSpPr txBox="1"/>
            <p:nvPr/>
          </p:nvSpPr>
          <p:spPr>
            <a:xfrm>
              <a:off x="6322102" y="1702720"/>
              <a:ext cx="51226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方正粗倩简体" pitchFamily="65" charset="-122"/>
                  <a:ea typeface="方正粗倩简体" pitchFamily="65" charset="-122"/>
                </a:rPr>
                <a:t>前端</a:t>
              </a:r>
              <a:r>
                <a:rPr lang="en-US" altLang="zh-CN" sz="4400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方正粗倩简体" pitchFamily="65" charset="-122"/>
                  <a:ea typeface="方正粗倩简体" pitchFamily="65" charset="-122"/>
                </a:rPr>
                <a:t>UI</a:t>
              </a:r>
              <a:r>
                <a:rPr lang="zh-CN" altLang="en-US" sz="4400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方正粗倩简体" pitchFamily="65" charset="-122"/>
                  <a:ea typeface="方正粗倩简体" pitchFamily="65" charset="-122"/>
                </a:rPr>
                <a:t>中的视觉欺骗</a:t>
              </a:r>
              <a:endParaRPr lang="zh-CN" altLang="en-US" sz="4400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方正粗倩简体" pitchFamily="65" charset="-122"/>
                <a:ea typeface="方正粗倩简体" pitchFamily="65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11757" y="2571830"/>
              <a:ext cx="4633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1400" dirty="0">
                <a:solidFill>
                  <a:srgbClr val="141A4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>
            <a:spLocks/>
          </p:cNvSpPr>
          <p:nvPr/>
        </p:nvSpPr>
        <p:spPr>
          <a:xfrm>
            <a:off x="2075915" y="1090696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同样的菱形和三角形也有同样的效果。为了与正方形有一样的重量，它们需要变得更大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。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" name="内容占位符 3" descr="https://pic3.zhimg.com/80/v2-31ab20e73050c8b885b1270f8076221e_hd.jp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0698" y="2081605"/>
            <a:ext cx="60960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组合 30"/>
          <p:cNvGrpSpPr/>
          <p:nvPr/>
        </p:nvGrpSpPr>
        <p:grpSpPr>
          <a:xfrm>
            <a:off x="3884560" y="277508"/>
            <a:ext cx="4447364" cy="461665"/>
            <a:chOff x="3884560" y="226708"/>
            <a:chExt cx="4447364" cy="461665"/>
          </a:xfrm>
        </p:grpSpPr>
        <p:sp>
          <p:nvSpPr>
            <p:cNvPr id="32" name="文本框 57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/>
                <a:t>物理尺寸和视觉感知尺寸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88456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844244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内容占位符 3" descr="https://pic1.zhimg.com/80/v2-36549ca1b10b846136dab03d95857520_hd.jp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4774" y="1074891"/>
            <a:ext cx="5966298" cy="3449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1635131" y="5226796"/>
            <a:ext cx="8851286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当你设计一组</a:t>
            </a:r>
            <a:r>
              <a:rPr lang="en-US" dirty="0" smtClean="0"/>
              <a:t>icon</a:t>
            </a:r>
            <a:r>
              <a:rPr lang="zh-CN" altLang="en-US" dirty="0" smtClean="0"/>
              <a:t>的时候，所有的</a:t>
            </a:r>
            <a:r>
              <a:rPr lang="en-US" dirty="0" smtClean="0"/>
              <a:t>icon</a:t>
            </a:r>
            <a:r>
              <a:rPr lang="zh-CN" altLang="en-US" dirty="0" smtClean="0"/>
              <a:t>看起来视觉平衡是非常重要的，以确保没有</a:t>
            </a:r>
            <a:r>
              <a:rPr lang="en-US" dirty="0" smtClean="0"/>
              <a:t>icon</a:t>
            </a:r>
            <a:r>
              <a:rPr lang="zh-CN" altLang="en-US" dirty="0" smtClean="0"/>
              <a:t>太突出或者太小。如果直接将</a:t>
            </a:r>
            <a:r>
              <a:rPr lang="en-US" dirty="0" smtClean="0"/>
              <a:t>icon</a:t>
            </a:r>
            <a:r>
              <a:rPr lang="zh-CN" altLang="en-US" dirty="0" smtClean="0"/>
              <a:t>放入正方形中，越接近正方形的</a:t>
            </a:r>
            <a:r>
              <a:rPr lang="en-US" dirty="0" smtClean="0"/>
              <a:t>icon</a:t>
            </a:r>
            <a:r>
              <a:rPr lang="zh-CN" altLang="en-US" dirty="0" smtClean="0"/>
              <a:t>会看起来更大。</a:t>
            </a:r>
          </a:p>
        </p:txBody>
      </p:sp>
      <p:pic>
        <p:nvPicPr>
          <p:cNvPr id="49" name="图片 48" descr="https://pic2.zhimg.com/80/v2-625dfaef3e985041cd368e94644f6cf9_hd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5837" y="1142621"/>
            <a:ext cx="5314877" cy="333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组合 49"/>
          <p:cNvGrpSpPr/>
          <p:nvPr/>
        </p:nvGrpSpPr>
        <p:grpSpPr>
          <a:xfrm>
            <a:off x="3884560" y="277508"/>
            <a:ext cx="4447364" cy="461665"/>
            <a:chOff x="3884560" y="226708"/>
            <a:chExt cx="4447364" cy="461665"/>
          </a:xfrm>
        </p:grpSpPr>
        <p:sp>
          <p:nvSpPr>
            <p:cNvPr id="51" name="文本框 57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/>
                <a:t>物理尺寸和视觉感知尺寸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388456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7844244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https://pic1.zhimg.com/80/f499426c5746f8dcc9a7e733bd7d0e5c_hd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8632" y="1542070"/>
            <a:ext cx="2178685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https://pic2.zhimg.com/80/7c19a0ab6a92ad0b48a8ab5c34bfa939_hd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56237" y="1485177"/>
            <a:ext cx="2162810" cy="110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9117" y="3490682"/>
            <a:ext cx="5274310" cy="287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/>
          <p:cNvGrpSpPr/>
          <p:nvPr/>
        </p:nvGrpSpPr>
        <p:grpSpPr>
          <a:xfrm>
            <a:off x="3884560" y="277508"/>
            <a:ext cx="4447364" cy="461665"/>
            <a:chOff x="3884560" y="226708"/>
            <a:chExt cx="4447364" cy="461665"/>
          </a:xfrm>
        </p:grpSpPr>
        <p:sp>
          <p:nvSpPr>
            <p:cNvPr id="15" name="文本框 57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/>
                <a:t>物理尺寸和视觉感知尺寸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88456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844244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4165600" y="277508"/>
            <a:ext cx="3860800" cy="461665"/>
            <a:chOff x="4165600" y="226708"/>
            <a:chExt cx="3860800" cy="461665"/>
          </a:xfrm>
        </p:grpSpPr>
        <p:sp>
          <p:nvSpPr>
            <p:cNvPr id="34" name="文本框 33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视觉平衡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图片 31" descr="https://pic3.zhimg.com/80/v2-ada7dfab2303f800f44528382b5b829a_hd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1547" y="1619190"/>
            <a:ext cx="6098540" cy="352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635131" y="5100332"/>
            <a:ext cx="885128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第一种做法是将整个</a:t>
            </a:r>
            <a:r>
              <a:rPr lang="en-US" dirty="0" smtClean="0"/>
              <a:t>icon</a:t>
            </a:r>
            <a:r>
              <a:rPr lang="zh-CN" altLang="en-US" dirty="0" smtClean="0"/>
              <a:t>放置在一个方形的区域内。对于特定范围内来说，这是正确的做法，因为当把</a:t>
            </a:r>
            <a:r>
              <a:rPr lang="en-US" dirty="0" smtClean="0"/>
              <a:t>SVG</a:t>
            </a:r>
            <a:r>
              <a:rPr lang="zh-CN" altLang="en-US" dirty="0" smtClean="0"/>
              <a:t>或者</a:t>
            </a:r>
            <a:r>
              <a:rPr lang="en-US" dirty="0" smtClean="0"/>
              <a:t>PNG</a:t>
            </a:r>
            <a:r>
              <a:rPr lang="zh-CN" altLang="en-US" dirty="0" smtClean="0"/>
              <a:t>文件给到工程师的时候就是一个带有图形的方形的区域块。右边的则表示所有的尖角到圆形的边缘的距离是一致的。</a:t>
            </a:r>
            <a:endParaRPr lang="zh-CN" altLang="en-US" dirty="0"/>
          </a:p>
        </p:txBody>
      </p:sp>
      <p:pic>
        <p:nvPicPr>
          <p:cNvPr id="9" name="图片 8" descr="https://pic2.zhimg.com/80/v2-7ac5e4d25bc68e04b93f0812d90bb015_hd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6807" y="1152260"/>
            <a:ext cx="6098540" cy="352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4165600" y="277508"/>
            <a:ext cx="3860800" cy="461665"/>
            <a:chOff x="4165600" y="226708"/>
            <a:chExt cx="3860800" cy="461665"/>
          </a:xfrm>
        </p:grpSpPr>
        <p:sp>
          <p:nvSpPr>
            <p:cNvPr id="11" name="文本框 33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视觉平衡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1"/>
          <p:cNvGrpSpPr/>
          <p:nvPr/>
        </p:nvGrpSpPr>
        <p:grpSpPr>
          <a:xfrm>
            <a:off x="4165600" y="277508"/>
            <a:ext cx="3860800" cy="461665"/>
            <a:chOff x="4165600" y="226708"/>
            <a:chExt cx="3860800" cy="461665"/>
          </a:xfrm>
        </p:grpSpPr>
        <p:sp>
          <p:nvSpPr>
            <p:cNvPr id="43" name="文本框 42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圆角的处理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811295" y="5615907"/>
            <a:ext cx="6673174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从视觉感知上来说，经过优化的圆形（右边的）会比一个几何圆形看上去更圆。</a:t>
            </a:r>
            <a:endParaRPr lang="zh-CN" altLang="en-US" dirty="0"/>
          </a:p>
        </p:txBody>
      </p:sp>
      <p:pic>
        <p:nvPicPr>
          <p:cNvPr id="9" name="图片 8" descr="https://pic2.zhimg.com/80/v2-a374dde2df76e12703522bb4a262fdc9_hd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6730" y="1667827"/>
            <a:ext cx="6098540" cy="352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1"/>
          <p:cNvGrpSpPr/>
          <p:nvPr/>
        </p:nvGrpSpPr>
        <p:grpSpPr>
          <a:xfrm>
            <a:off x="4165600" y="277508"/>
            <a:ext cx="3860800" cy="461665"/>
            <a:chOff x="4165600" y="226708"/>
            <a:chExt cx="3860800" cy="461665"/>
          </a:xfrm>
        </p:grpSpPr>
        <p:sp>
          <p:nvSpPr>
            <p:cNvPr id="43" name="文本框 42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</a:rPr>
                <a:t>圆角的处理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https://pic4.zhimg.com/80/v2-c8225b50b380bb908102cfdadf16a32b_hd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30" y="811792"/>
            <a:ext cx="6098540" cy="352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https://pic1.zhimg.com/80/v2-79e80599cc5e98c0cffa40607cc964e8_hd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3460" y="2572499"/>
            <a:ext cx="6098540" cy="352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https://pic2.zhimg.com/80/v2-74d21507b33294b696c22c8a25be2861_hd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6730" y="1667827"/>
            <a:ext cx="6098540" cy="352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038273" y="54599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第一个是在</a:t>
            </a:r>
            <a:r>
              <a:rPr lang="en-US" dirty="0" smtClean="0"/>
              <a:t>Sketch</a:t>
            </a:r>
            <a:r>
              <a:rPr lang="zh-CN" altLang="en-US" dirty="0" smtClean="0"/>
              <a:t>中创建的圆角矩形，第二个则是</a:t>
            </a:r>
            <a:r>
              <a:rPr lang="en-US" dirty="0" smtClean="0"/>
              <a:t>“</a:t>
            </a:r>
            <a:r>
              <a:rPr lang="zh-CN" altLang="en-US" dirty="0" smtClean="0"/>
              <a:t>超椭圆</a:t>
            </a:r>
            <a:r>
              <a:rPr lang="en-US" dirty="0" smtClean="0"/>
              <a:t>”</a:t>
            </a:r>
            <a:r>
              <a:rPr lang="zh-CN" altLang="en-US" dirty="0" smtClean="0"/>
              <a:t>，也被叫做</a:t>
            </a:r>
            <a:r>
              <a:rPr lang="en-US" dirty="0" smtClean="0"/>
              <a:t>Lame</a:t>
            </a:r>
            <a:r>
              <a:rPr lang="zh-CN" altLang="en-US" dirty="0" smtClean="0"/>
              <a:t>曲线。</a:t>
            </a:r>
            <a:endParaRPr lang="zh-CN" altLang="en-US" dirty="0"/>
          </a:p>
        </p:txBody>
      </p:sp>
      <p:grpSp>
        <p:nvGrpSpPr>
          <p:cNvPr id="10" name="组合 41"/>
          <p:cNvGrpSpPr/>
          <p:nvPr/>
        </p:nvGrpSpPr>
        <p:grpSpPr>
          <a:xfrm>
            <a:off x="4165600" y="277508"/>
            <a:ext cx="3860800" cy="461665"/>
            <a:chOff x="4165600" y="226708"/>
            <a:chExt cx="3860800" cy="461665"/>
          </a:xfrm>
        </p:grpSpPr>
        <p:sp>
          <p:nvSpPr>
            <p:cNvPr id="11" name="文本框 42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</a:rPr>
                <a:t>圆角的处理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656536" y="5615907"/>
            <a:ext cx="734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后来这个形状加上了黄金比例和网格，来指导设计师设计新的</a:t>
            </a:r>
            <a:r>
              <a:rPr lang="en-US" dirty="0" smtClean="0"/>
              <a:t>ICON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8" name="图片 7" descr="https://pic2.zhimg.com/80/v2-cfddde69f848397625ce7b4cf65901dd_hd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6730" y="1663700"/>
            <a:ext cx="6098540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41"/>
          <p:cNvGrpSpPr/>
          <p:nvPr/>
        </p:nvGrpSpPr>
        <p:grpSpPr>
          <a:xfrm>
            <a:off x="4165600" y="277508"/>
            <a:ext cx="3860800" cy="461665"/>
            <a:chOff x="4165600" y="226708"/>
            <a:chExt cx="3860800" cy="461665"/>
          </a:xfrm>
        </p:grpSpPr>
        <p:sp>
          <p:nvSpPr>
            <p:cNvPr id="14" name="文本框 42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</a:rPr>
                <a:t>圆角的处理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6105" y="2128301"/>
            <a:ext cx="4316417" cy="31805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5096" y="2560216"/>
            <a:ext cx="386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j-ea"/>
                <a:ea typeface="+mj-ea"/>
              </a:rPr>
              <a:t>04.</a:t>
            </a:r>
            <a:r>
              <a:rPr lang="zh-CN" altLang="en-US" sz="2000" b="1" dirty="0">
                <a:latin typeface="+mj-ea"/>
                <a:ea typeface="+mj-ea"/>
              </a:rPr>
              <a:t>研究结论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6168391" y="2745031"/>
            <a:ext cx="0" cy="175823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949541" y="3167830"/>
            <a:ext cx="3680748" cy="13138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UI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设计中，考虑到视觉效果，形状特别是曲线的设计充分考虑了人眼的视觉原理。但是在前端开发中存在无法完全按照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UI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完全复制出一模一样的页面。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algn="just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通过局部的微调，尽可能的去模拟效果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8409" y="1312523"/>
            <a:ext cx="2916511" cy="4374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39662" y="2297080"/>
            <a:ext cx="1617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方正粗倩简体" pitchFamily="65" charset="-122"/>
                <a:ea typeface="方正粗倩简体" pitchFamily="65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17565" y="2025025"/>
            <a:ext cx="163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8AC4EE"/>
                </a:solidFill>
              </a:rPr>
              <a:t>CONTENTS</a:t>
            </a:r>
            <a:endParaRPr lang="zh-CN" altLang="en-US" sz="2000" dirty="0">
              <a:solidFill>
                <a:srgbClr val="8AC4EE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659510" y="3537985"/>
            <a:ext cx="5067546" cy="541158"/>
            <a:chOff x="6248030" y="3662101"/>
            <a:chExt cx="5067546" cy="541158"/>
          </a:xfrm>
        </p:grpSpPr>
        <p:sp>
          <p:nvSpPr>
            <p:cNvPr id="24" name="椭圆 23"/>
            <p:cNvSpPr/>
            <p:nvPr/>
          </p:nvSpPr>
          <p:spPr>
            <a:xfrm>
              <a:off x="6248030" y="3662101"/>
              <a:ext cx="541158" cy="5411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41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Freeform 77"/>
            <p:cNvSpPr>
              <a:spLocks noChangeArrowheads="1"/>
            </p:cNvSpPr>
            <p:nvPr/>
          </p:nvSpPr>
          <p:spPr bwMode="auto">
            <a:xfrm>
              <a:off x="6332960" y="3776604"/>
              <a:ext cx="371299" cy="312153"/>
            </a:xfrm>
            <a:custGeom>
              <a:avLst/>
              <a:gdLst>
                <a:gd name="T0" fmla="*/ 372 w 497"/>
                <a:gd name="T1" fmla="*/ 124 h 418"/>
                <a:gd name="T2" fmla="*/ 372 w 497"/>
                <a:gd name="T3" fmla="*/ 124 h 418"/>
                <a:gd name="T4" fmla="*/ 389 w 497"/>
                <a:gd name="T5" fmla="*/ 124 h 418"/>
                <a:gd name="T6" fmla="*/ 389 w 497"/>
                <a:gd name="T7" fmla="*/ 178 h 418"/>
                <a:gd name="T8" fmla="*/ 496 w 497"/>
                <a:gd name="T9" fmla="*/ 89 h 418"/>
                <a:gd name="T10" fmla="*/ 389 w 497"/>
                <a:gd name="T11" fmla="*/ 0 h 418"/>
                <a:gd name="T12" fmla="*/ 389 w 497"/>
                <a:gd name="T13" fmla="*/ 53 h 418"/>
                <a:gd name="T14" fmla="*/ 372 w 497"/>
                <a:gd name="T15" fmla="*/ 53 h 418"/>
                <a:gd name="T16" fmla="*/ 186 w 497"/>
                <a:gd name="T17" fmla="*/ 187 h 418"/>
                <a:gd name="T18" fmla="*/ 53 w 497"/>
                <a:gd name="T19" fmla="*/ 284 h 418"/>
                <a:gd name="T20" fmla="*/ 0 w 497"/>
                <a:gd name="T21" fmla="*/ 284 h 418"/>
                <a:gd name="T22" fmla="*/ 0 w 497"/>
                <a:gd name="T23" fmla="*/ 355 h 418"/>
                <a:gd name="T24" fmla="*/ 53 w 497"/>
                <a:gd name="T25" fmla="*/ 355 h 418"/>
                <a:gd name="T26" fmla="*/ 239 w 497"/>
                <a:gd name="T27" fmla="*/ 222 h 418"/>
                <a:gd name="T28" fmla="*/ 372 w 497"/>
                <a:gd name="T29" fmla="*/ 124 h 418"/>
                <a:gd name="T30" fmla="*/ 132 w 497"/>
                <a:gd name="T31" fmla="*/ 169 h 418"/>
                <a:gd name="T32" fmla="*/ 132 w 497"/>
                <a:gd name="T33" fmla="*/ 169 h 418"/>
                <a:gd name="T34" fmla="*/ 141 w 497"/>
                <a:gd name="T35" fmla="*/ 152 h 418"/>
                <a:gd name="T36" fmla="*/ 177 w 497"/>
                <a:gd name="T37" fmla="*/ 116 h 418"/>
                <a:gd name="T38" fmla="*/ 53 w 497"/>
                <a:gd name="T39" fmla="*/ 63 h 418"/>
                <a:gd name="T40" fmla="*/ 0 w 497"/>
                <a:gd name="T41" fmla="*/ 63 h 418"/>
                <a:gd name="T42" fmla="*/ 0 w 497"/>
                <a:gd name="T43" fmla="*/ 134 h 418"/>
                <a:gd name="T44" fmla="*/ 53 w 497"/>
                <a:gd name="T45" fmla="*/ 134 h 418"/>
                <a:gd name="T46" fmla="*/ 132 w 497"/>
                <a:gd name="T47" fmla="*/ 169 h 418"/>
                <a:gd name="T48" fmla="*/ 389 w 497"/>
                <a:gd name="T49" fmla="*/ 293 h 418"/>
                <a:gd name="T50" fmla="*/ 389 w 497"/>
                <a:gd name="T51" fmla="*/ 293 h 418"/>
                <a:gd name="T52" fmla="*/ 372 w 497"/>
                <a:gd name="T53" fmla="*/ 293 h 418"/>
                <a:gd name="T54" fmla="*/ 283 w 497"/>
                <a:gd name="T55" fmla="*/ 249 h 418"/>
                <a:gd name="T56" fmla="*/ 283 w 497"/>
                <a:gd name="T57" fmla="*/ 258 h 418"/>
                <a:gd name="T58" fmla="*/ 248 w 497"/>
                <a:gd name="T59" fmla="*/ 302 h 418"/>
                <a:gd name="T60" fmla="*/ 372 w 497"/>
                <a:gd name="T61" fmla="*/ 355 h 418"/>
                <a:gd name="T62" fmla="*/ 389 w 497"/>
                <a:gd name="T63" fmla="*/ 355 h 418"/>
                <a:gd name="T64" fmla="*/ 389 w 497"/>
                <a:gd name="T65" fmla="*/ 417 h 418"/>
                <a:gd name="T66" fmla="*/ 496 w 497"/>
                <a:gd name="T67" fmla="*/ 328 h 418"/>
                <a:gd name="T68" fmla="*/ 389 w 497"/>
                <a:gd name="T69" fmla="*/ 240 h 418"/>
                <a:gd name="T70" fmla="*/ 389 w 497"/>
                <a:gd name="T71" fmla="*/ 293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7" h="418">
                  <a:moveTo>
                    <a:pt x="372" y="124"/>
                  </a:moveTo>
                  <a:lnTo>
                    <a:pt x="372" y="124"/>
                  </a:lnTo>
                  <a:cubicBezTo>
                    <a:pt x="389" y="124"/>
                    <a:pt x="389" y="124"/>
                    <a:pt x="389" y="124"/>
                  </a:cubicBezTo>
                  <a:cubicBezTo>
                    <a:pt x="389" y="178"/>
                    <a:pt x="389" y="178"/>
                    <a:pt x="389" y="178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72" y="53"/>
                    <a:pt x="372" y="53"/>
                    <a:pt x="372" y="53"/>
                  </a:cubicBezTo>
                  <a:cubicBezTo>
                    <a:pt x="283" y="53"/>
                    <a:pt x="230" y="124"/>
                    <a:pt x="186" y="187"/>
                  </a:cubicBezTo>
                  <a:cubicBezTo>
                    <a:pt x="141" y="240"/>
                    <a:pt x="106" y="284"/>
                    <a:pt x="53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141" y="355"/>
                    <a:pt x="194" y="284"/>
                    <a:pt x="239" y="222"/>
                  </a:cubicBezTo>
                  <a:cubicBezTo>
                    <a:pt x="283" y="169"/>
                    <a:pt x="319" y="124"/>
                    <a:pt x="372" y="124"/>
                  </a:cubicBezTo>
                  <a:close/>
                  <a:moveTo>
                    <a:pt x="132" y="169"/>
                  </a:moveTo>
                  <a:lnTo>
                    <a:pt x="132" y="169"/>
                  </a:lnTo>
                  <a:cubicBezTo>
                    <a:pt x="132" y="160"/>
                    <a:pt x="141" y="160"/>
                    <a:pt x="141" y="152"/>
                  </a:cubicBezTo>
                  <a:cubicBezTo>
                    <a:pt x="150" y="143"/>
                    <a:pt x="167" y="124"/>
                    <a:pt x="177" y="116"/>
                  </a:cubicBezTo>
                  <a:cubicBezTo>
                    <a:pt x="141" y="80"/>
                    <a:pt x="106" y="63"/>
                    <a:pt x="53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79" y="134"/>
                    <a:pt x="106" y="143"/>
                    <a:pt x="132" y="169"/>
                  </a:cubicBezTo>
                  <a:close/>
                  <a:moveTo>
                    <a:pt x="389" y="293"/>
                  </a:moveTo>
                  <a:lnTo>
                    <a:pt x="389" y="293"/>
                  </a:lnTo>
                  <a:cubicBezTo>
                    <a:pt x="372" y="293"/>
                    <a:pt x="372" y="293"/>
                    <a:pt x="372" y="293"/>
                  </a:cubicBezTo>
                  <a:cubicBezTo>
                    <a:pt x="336" y="293"/>
                    <a:pt x="310" y="275"/>
                    <a:pt x="283" y="249"/>
                  </a:cubicBezTo>
                  <a:cubicBezTo>
                    <a:pt x="283" y="249"/>
                    <a:pt x="283" y="249"/>
                    <a:pt x="283" y="258"/>
                  </a:cubicBezTo>
                  <a:cubicBezTo>
                    <a:pt x="266" y="266"/>
                    <a:pt x="257" y="284"/>
                    <a:pt x="248" y="302"/>
                  </a:cubicBezTo>
                  <a:cubicBezTo>
                    <a:pt x="274" y="337"/>
                    <a:pt x="319" y="355"/>
                    <a:pt x="372" y="355"/>
                  </a:cubicBezTo>
                  <a:cubicBezTo>
                    <a:pt x="389" y="355"/>
                    <a:pt x="389" y="355"/>
                    <a:pt x="389" y="355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496" y="328"/>
                    <a:pt x="496" y="328"/>
                    <a:pt x="496" y="328"/>
                  </a:cubicBezTo>
                  <a:cubicBezTo>
                    <a:pt x="389" y="240"/>
                    <a:pt x="389" y="240"/>
                    <a:pt x="389" y="240"/>
                  </a:cubicBezTo>
                  <a:lnTo>
                    <a:pt x="389" y="293"/>
                  </a:lnTo>
                  <a:close/>
                </a:path>
              </a:pathLst>
            </a:custGeom>
            <a:solidFill>
              <a:srgbClr val="141A4B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534670"/>
              <a:endParaRPr lang="en-US" sz="210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454776" y="3731906"/>
              <a:ext cx="386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03.</a:t>
              </a:r>
              <a:r>
                <a:rPr lang="zh-CN" altLang="en-US" sz="2000" b="1" dirty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研究过程及方法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59510" y="4294464"/>
            <a:ext cx="5067546" cy="541158"/>
            <a:chOff x="6248030" y="4669464"/>
            <a:chExt cx="5067546" cy="541158"/>
          </a:xfrm>
        </p:grpSpPr>
        <p:sp>
          <p:nvSpPr>
            <p:cNvPr id="27" name="椭圆 26"/>
            <p:cNvSpPr/>
            <p:nvPr/>
          </p:nvSpPr>
          <p:spPr>
            <a:xfrm>
              <a:off x="6248030" y="4669464"/>
              <a:ext cx="541158" cy="5411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41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Freeform 168"/>
            <p:cNvSpPr>
              <a:spLocks noChangeArrowheads="1"/>
            </p:cNvSpPr>
            <p:nvPr/>
          </p:nvSpPr>
          <p:spPr bwMode="auto">
            <a:xfrm>
              <a:off x="6363044" y="4806506"/>
              <a:ext cx="311131" cy="267075"/>
            </a:xfrm>
            <a:custGeom>
              <a:avLst/>
              <a:gdLst>
                <a:gd name="T0" fmla="*/ 17 w 497"/>
                <a:gd name="T1" fmla="*/ 247 h 426"/>
                <a:gd name="T2" fmla="*/ 17 w 497"/>
                <a:gd name="T3" fmla="*/ 247 h 426"/>
                <a:gd name="T4" fmla="*/ 53 w 497"/>
                <a:gd name="T5" fmla="*/ 256 h 426"/>
                <a:gd name="T6" fmla="*/ 80 w 497"/>
                <a:gd name="T7" fmla="*/ 212 h 426"/>
                <a:gd name="T8" fmla="*/ 26 w 497"/>
                <a:gd name="T9" fmla="*/ 203 h 426"/>
                <a:gd name="T10" fmla="*/ 0 w 497"/>
                <a:gd name="T11" fmla="*/ 221 h 426"/>
                <a:gd name="T12" fmla="*/ 17 w 497"/>
                <a:gd name="T13" fmla="*/ 247 h 426"/>
                <a:gd name="T14" fmla="*/ 460 w 497"/>
                <a:gd name="T15" fmla="*/ 256 h 426"/>
                <a:gd name="T16" fmla="*/ 460 w 497"/>
                <a:gd name="T17" fmla="*/ 256 h 426"/>
                <a:gd name="T18" fmla="*/ 345 w 497"/>
                <a:gd name="T19" fmla="*/ 354 h 426"/>
                <a:gd name="T20" fmla="*/ 221 w 497"/>
                <a:gd name="T21" fmla="*/ 256 h 426"/>
                <a:gd name="T22" fmla="*/ 212 w 497"/>
                <a:gd name="T23" fmla="*/ 247 h 426"/>
                <a:gd name="T24" fmla="*/ 194 w 497"/>
                <a:gd name="T25" fmla="*/ 247 h 426"/>
                <a:gd name="T26" fmla="*/ 168 w 497"/>
                <a:gd name="T27" fmla="*/ 283 h 426"/>
                <a:gd name="T28" fmla="*/ 194 w 497"/>
                <a:gd name="T29" fmla="*/ 292 h 426"/>
                <a:gd name="T30" fmla="*/ 337 w 497"/>
                <a:gd name="T31" fmla="*/ 398 h 426"/>
                <a:gd name="T32" fmla="*/ 345 w 497"/>
                <a:gd name="T33" fmla="*/ 407 h 426"/>
                <a:gd name="T34" fmla="*/ 363 w 497"/>
                <a:gd name="T35" fmla="*/ 398 h 426"/>
                <a:gd name="T36" fmla="*/ 487 w 497"/>
                <a:gd name="T37" fmla="*/ 292 h 426"/>
                <a:gd name="T38" fmla="*/ 487 w 497"/>
                <a:gd name="T39" fmla="*/ 256 h 426"/>
                <a:gd name="T40" fmla="*/ 460 w 497"/>
                <a:gd name="T41" fmla="*/ 256 h 426"/>
                <a:gd name="T42" fmla="*/ 212 w 497"/>
                <a:gd name="T43" fmla="*/ 141 h 426"/>
                <a:gd name="T44" fmla="*/ 212 w 497"/>
                <a:gd name="T45" fmla="*/ 141 h 426"/>
                <a:gd name="T46" fmla="*/ 337 w 497"/>
                <a:gd name="T47" fmla="*/ 221 h 426"/>
                <a:gd name="T48" fmla="*/ 372 w 497"/>
                <a:gd name="T49" fmla="*/ 212 h 426"/>
                <a:gd name="T50" fmla="*/ 496 w 497"/>
                <a:gd name="T51" fmla="*/ 35 h 426"/>
                <a:gd name="T52" fmla="*/ 487 w 497"/>
                <a:gd name="T53" fmla="*/ 9 h 426"/>
                <a:gd name="T54" fmla="*/ 452 w 497"/>
                <a:gd name="T55" fmla="*/ 9 h 426"/>
                <a:gd name="T56" fmla="*/ 345 w 497"/>
                <a:gd name="T57" fmla="*/ 177 h 426"/>
                <a:gd name="T58" fmla="*/ 221 w 497"/>
                <a:gd name="T59" fmla="*/ 97 h 426"/>
                <a:gd name="T60" fmla="*/ 203 w 497"/>
                <a:gd name="T61" fmla="*/ 88 h 426"/>
                <a:gd name="T62" fmla="*/ 186 w 497"/>
                <a:gd name="T63" fmla="*/ 106 h 426"/>
                <a:gd name="T64" fmla="*/ 0 w 497"/>
                <a:gd name="T65" fmla="*/ 390 h 426"/>
                <a:gd name="T66" fmla="*/ 9 w 497"/>
                <a:gd name="T67" fmla="*/ 425 h 426"/>
                <a:gd name="T68" fmla="*/ 26 w 497"/>
                <a:gd name="T69" fmla="*/ 425 h 426"/>
                <a:gd name="T70" fmla="*/ 44 w 497"/>
                <a:gd name="T71" fmla="*/ 416 h 426"/>
                <a:gd name="T72" fmla="*/ 212 w 497"/>
                <a:gd name="T73" fmla="*/ 141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7" h="426">
                  <a:moveTo>
                    <a:pt x="17" y="247"/>
                  </a:moveTo>
                  <a:lnTo>
                    <a:pt x="17" y="247"/>
                  </a:lnTo>
                  <a:cubicBezTo>
                    <a:pt x="53" y="256"/>
                    <a:pt x="53" y="256"/>
                    <a:pt x="53" y="256"/>
                  </a:cubicBezTo>
                  <a:cubicBezTo>
                    <a:pt x="80" y="212"/>
                    <a:pt x="80" y="212"/>
                    <a:pt x="80" y="212"/>
                  </a:cubicBezTo>
                  <a:cubicBezTo>
                    <a:pt x="26" y="203"/>
                    <a:pt x="26" y="203"/>
                    <a:pt x="26" y="203"/>
                  </a:cubicBezTo>
                  <a:cubicBezTo>
                    <a:pt x="17" y="203"/>
                    <a:pt x="0" y="212"/>
                    <a:pt x="0" y="221"/>
                  </a:cubicBezTo>
                  <a:cubicBezTo>
                    <a:pt x="0" y="230"/>
                    <a:pt x="9" y="247"/>
                    <a:pt x="17" y="247"/>
                  </a:cubicBezTo>
                  <a:close/>
                  <a:moveTo>
                    <a:pt x="460" y="256"/>
                  </a:moveTo>
                  <a:lnTo>
                    <a:pt x="460" y="256"/>
                  </a:lnTo>
                  <a:cubicBezTo>
                    <a:pt x="345" y="354"/>
                    <a:pt x="345" y="354"/>
                    <a:pt x="345" y="354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68" y="283"/>
                    <a:pt x="168" y="283"/>
                    <a:pt x="168" y="283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337" y="398"/>
                    <a:pt x="337" y="398"/>
                    <a:pt x="337" y="398"/>
                  </a:cubicBezTo>
                  <a:cubicBezTo>
                    <a:pt x="337" y="407"/>
                    <a:pt x="345" y="407"/>
                    <a:pt x="345" y="407"/>
                  </a:cubicBezTo>
                  <a:cubicBezTo>
                    <a:pt x="354" y="407"/>
                    <a:pt x="363" y="407"/>
                    <a:pt x="363" y="398"/>
                  </a:cubicBezTo>
                  <a:cubicBezTo>
                    <a:pt x="487" y="292"/>
                    <a:pt x="487" y="292"/>
                    <a:pt x="487" y="292"/>
                  </a:cubicBezTo>
                  <a:cubicBezTo>
                    <a:pt x="496" y="283"/>
                    <a:pt x="496" y="265"/>
                    <a:pt x="487" y="256"/>
                  </a:cubicBezTo>
                  <a:cubicBezTo>
                    <a:pt x="478" y="247"/>
                    <a:pt x="469" y="247"/>
                    <a:pt x="460" y="256"/>
                  </a:cubicBezTo>
                  <a:close/>
                  <a:moveTo>
                    <a:pt x="212" y="141"/>
                  </a:moveTo>
                  <a:lnTo>
                    <a:pt x="212" y="141"/>
                  </a:lnTo>
                  <a:cubicBezTo>
                    <a:pt x="337" y="221"/>
                    <a:pt x="337" y="221"/>
                    <a:pt x="337" y="221"/>
                  </a:cubicBezTo>
                  <a:cubicBezTo>
                    <a:pt x="345" y="230"/>
                    <a:pt x="363" y="230"/>
                    <a:pt x="372" y="212"/>
                  </a:cubicBezTo>
                  <a:cubicBezTo>
                    <a:pt x="496" y="35"/>
                    <a:pt x="496" y="35"/>
                    <a:pt x="496" y="35"/>
                  </a:cubicBezTo>
                  <a:cubicBezTo>
                    <a:pt x="496" y="26"/>
                    <a:pt x="496" y="9"/>
                    <a:pt x="487" y="9"/>
                  </a:cubicBezTo>
                  <a:cubicBezTo>
                    <a:pt x="478" y="0"/>
                    <a:pt x="460" y="0"/>
                    <a:pt x="452" y="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221" y="97"/>
                    <a:pt x="221" y="97"/>
                    <a:pt x="221" y="97"/>
                  </a:cubicBezTo>
                  <a:cubicBezTo>
                    <a:pt x="212" y="88"/>
                    <a:pt x="212" y="88"/>
                    <a:pt x="203" y="88"/>
                  </a:cubicBezTo>
                  <a:cubicBezTo>
                    <a:pt x="194" y="97"/>
                    <a:pt x="194" y="97"/>
                    <a:pt x="186" y="106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0" y="407"/>
                    <a:pt x="0" y="416"/>
                    <a:pt x="9" y="425"/>
                  </a:cubicBezTo>
                  <a:cubicBezTo>
                    <a:pt x="17" y="425"/>
                    <a:pt x="17" y="425"/>
                    <a:pt x="26" y="425"/>
                  </a:cubicBezTo>
                  <a:cubicBezTo>
                    <a:pt x="26" y="425"/>
                    <a:pt x="35" y="425"/>
                    <a:pt x="44" y="416"/>
                  </a:cubicBezTo>
                  <a:lnTo>
                    <a:pt x="212" y="141"/>
                  </a:lnTo>
                  <a:close/>
                </a:path>
              </a:pathLst>
            </a:custGeom>
            <a:solidFill>
              <a:srgbClr val="141A4B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534670"/>
              <a:endParaRPr lang="en-US" sz="2105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454776" y="4739988"/>
              <a:ext cx="386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04.</a:t>
              </a:r>
              <a:r>
                <a:rPr lang="zh-CN" altLang="en-US" sz="2000" b="1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研究结论</a:t>
              </a:r>
              <a:endParaRPr lang="zh-CN" altLang="en-US" sz="20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659510" y="2025025"/>
            <a:ext cx="5067546" cy="541158"/>
            <a:chOff x="6248030" y="1647377"/>
            <a:chExt cx="5067546" cy="541158"/>
          </a:xfrm>
        </p:grpSpPr>
        <p:sp>
          <p:nvSpPr>
            <p:cNvPr id="19" name="椭圆 18"/>
            <p:cNvSpPr/>
            <p:nvPr/>
          </p:nvSpPr>
          <p:spPr>
            <a:xfrm>
              <a:off x="6248030" y="1647377"/>
              <a:ext cx="541158" cy="5411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41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454776" y="1717901"/>
              <a:ext cx="386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01.</a:t>
              </a:r>
              <a:r>
                <a:rPr lang="zh-CN" altLang="en-US" sz="2000" b="1" dirty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研究背景及意义</a:t>
              </a:r>
            </a:p>
          </p:txBody>
        </p:sp>
        <p:sp>
          <p:nvSpPr>
            <p:cNvPr id="18" name="Freeform 106"/>
            <p:cNvSpPr>
              <a:spLocks noChangeArrowheads="1"/>
            </p:cNvSpPr>
            <p:nvPr/>
          </p:nvSpPr>
          <p:spPr bwMode="auto">
            <a:xfrm>
              <a:off x="6388817" y="1733681"/>
              <a:ext cx="259585" cy="368550"/>
            </a:xfrm>
            <a:custGeom>
              <a:avLst/>
              <a:gdLst>
                <a:gd name="T0" fmla="*/ 35 w 355"/>
                <a:gd name="T1" fmla="*/ 497 h 506"/>
                <a:gd name="T2" fmla="*/ 35 w 355"/>
                <a:gd name="T3" fmla="*/ 497 h 506"/>
                <a:gd name="T4" fmla="*/ 70 w 355"/>
                <a:gd name="T5" fmla="*/ 381 h 506"/>
                <a:gd name="T6" fmla="*/ 203 w 355"/>
                <a:gd name="T7" fmla="*/ 310 h 506"/>
                <a:gd name="T8" fmla="*/ 132 w 355"/>
                <a:gd name="T9" fmla="*/ 284 h 506"/>
                <a:gd name="T10" fmla="*/ 292 w 355"/>
                <a:gd name="T11" fmla="*/ 194 h 506"/>
                <a:gd name="T12" fmla="*/ 194 w 355"/>
                <a:gd name="T13" fmla="*/ 168 h 506"/>
                <a:gd name="T14" fmla="*/ 327 w 355"/>
                <a:gd name="T15" fmla="*/ 133 h 506"/>
                <a:gd name="T16" fmla="*/ 345 w 355"/>
                <a:gd name="T17" fmla="*/ 44 h 506"/>
                <a:gd name="T18" fmla="*/ 248 w 355"/>
                <a:gd name="T19" fmla="*/ 0 h 506"/>
                <a:gd name="T20" fmla="*/ 159 w 355"/>
                <a:gd name="T21" fmla="*/ 124 h 506"/>
                <a:gd name="T22" fmla="*/ 168 w 355"/>
                <a:gd name="T23" fmla="*/ 18 h 506"/>
                <a:gd name="T24" fmla="*/ 70 w 355"/>
                <a:gd name="T25" fmla="*/ 106 h 506"/>
                <a:gd name="T26" fmla="*/ 61 w 355"/>
                <a:gd name="T27" fmla="*/ 301 h 506"/>
                <a:gd name="T28" fmla="*/ 8 w 355"/>
                <a:gd name="T29" fmla="*/ 213 h 506"/>
                <a:gd name="T30" fmla="*/ 35 w 355"/>
                <a:gd name="T31" fmla="*/ 363 h 506"/>
                <a:gd name="T32" fmla="*/ 8 w 355"/>
                <a:gd name="T33" fmla="*/ 478 h 506"/>
                <a:gd name="T34" fmla="*/ 35 w 355"/>
                <a:gd name="T35" fmla="*/ 497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5" h="506">
                  <a:moveTo>
                    <a:pt x="35" y="497"/>
                  </a:moveTo>
                  <a:lnTo>
                    <a:pt x="35" y="497"/>
                  </a:lnTo>
                  <a:cubicBezTo>
                    <a:pt x="44" y="469"/>
                    <a:pt x="53" y="434"/>
                    <a:pt x="70" y="381"/>
                  </a:cubicBezTo>
                  <a:cubicBezTo>
                    <a:pt x="132" y="372"/>
                    <a:pt x="168" y="390"/>
                    <a:pt x="203" y="310"/>
                  </a:cubicBezTo>
                  <a:cubicBezTo>
                    <a:pt x="168" y="328"/>
                    <a:pt x="132" y="292"/>
                    <a:pt x="132" y="284"/>
                  </a:cubicBezTo>
                  <a:cubicBezTo>
                    <a:pt x="132" y="266"/>
                    <a:pt x="229" y="292"/>
                    <a:pt x="292" y="194"/>
                  </a:cubicBezTo>
                  <a:cubicBezTo>
                    <a:pt x="212" y="213"/>
                    <a:pt x="185" y="178"/>
                    <a:pt x="194" y="168"/>
                  </a:cubicBezTo>
                  <a:cubicBezTo>
                    <a:pt x="221" y="159"/>
                    <a:pt x="292" y="168"/>
                    <a:pt x="327" y="133"/>
                  </a:cubicBezTo>
                  <a:cubicBezTo>
                    <a:pt x="345" y="115"/>
                    <a:pt x="354" y="62"/>
                    <a:pt x="345" y="44"/>
                  </a:cubicBezTo>
                  <a:cubicBezTo>
                    <a:pt x="336" y="27"/>
                    <a:pt x="283" y="0"/>
                    <a:pt x="248" y="0"/>
                  </a:cubicBezTo>
                  <a:cubicBezTo>
                    <a:pt x="221" y="9"/>
                    <a:pt x="168" y="124"/>
                    <a:pt x="159" y="124"/>
                  </a:cubicBezTo>
                  <a:cubicBezTo>
                    <a:pt x="141" y="124"/>
                    <a:pt x="141" y="71"/>
                    <a:pt x="168" y="18"/>
                  </a:cubicBezTo>
                  <a:cubicBezTo>
                    <a:pt x="132" y="35"/>
                    <a:pt x="88" y="71"/>
                    <a:pt x="70" y="106"/>
                  </a:cubicBezTo>
                  <a:cubicBezTo>
                    <a:pt x="44" y="159"/>
                    <a:pt x="79" y="301"/>
                    <a:pt x="61" y="301"/>
                  </a:cubicBezTo>
                  <a:cubicBezTo>
                    <a:pt x="53" y="310"/>
                    <a:pt x="17" y="239"/>
                    <a:pt x="8" y="213"/>
                  </a:cubicBezTo>
                  <a:cubicBezTo>
                    <a:pt x="0" y="257"/>
                    <a:pt x="0" y="301"/>
                    <a:pt x="35" y="363"/>
                  </a:cubicBezTo>
                  <a:cubicBezTo>
                    <a:pt x="26" y="407"/>
                    <a:pt x="17" y="452"/>
                    <a:pt x="8" y="478"/>
                  </a:cubicBezTo>
                  <a:cubicBezTo>
                    <a:pt x="8" y="497"/>
                    <a:pt x="35" y="505"/>
                    <a:pt x="35" y="497"/>
                  </a:cubicBezTo>
                </a:path>
              </a:pathLst>
            </a:custGeom>
            <a:solidFill>
              <a:srgbClr val="141A4B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534670"/>
              <a:endParaRPr lang="en-US" sz="2105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59510" y="2781505"/>
            <a:ext cx="5067546" cy="541158"/>
            <a:chOff x="6248030" y="2654739"/>
            <a:chExt cx="5067546" cy="541158"/>
          </a:xfrm>
        </p:grpSpPr>
        <p:sp>
          <p:nvSpPr>
            <p:cNvPr id="22" name="椭圆 21"/>
            <p:cNvSpPr/>
            <p:nvPr/>
          </p:nvSpPr>
          <p:spPr>
            <a:xfrm>
              <a:off x="6248030" y="2654739"/>
              <a:ext cx="541158" cy="5411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41A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454776" y="2725983"/>
              <a:ext cx="386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02.</a:t>
              </a:r>
              <a:r>
                <a:rPr lang="zh-CN" altLang="en-US" sz="2000" b="1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现象综述</a:t>
              </a:r>
              <a:endParaRPr lang="zh-CN" altLang="en-US" sz="20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21" name="Freeform 70"/>
            <p:cNvSpPr>
              <a:spLocks noChangeArrowheads="1"/>
            </p:cNvSpPr>
            <p:nvPr/>
          </p:nvSpPr>
          <p:spPr bwMode="auto">
            <a:xfrm>
              <a:off x="6339444" y="2765179"/>
              <a:ext cx="358331" cy="320278"/>
            </a:xfrm>
            <a:custGeom>
              <a:avLst/>
              <a:gdLst>
                <a:gd name="T0" fmla="*/ 142 w 497"/>
                <a:gd name="T1" fmla="*/ 275 h 445"/>
                <a:gd name="T2" fmla="*/ 142 w 497"/>
                <a:gd name="T3" fmla="*/ 275 h 445"/>
                <a:gd name="T4" fmla="*/ 142 w 497"/>
                <a:gd name="T5" fmla="*/ 125 h 445"/>
                <a:gd name="T6" fmla="*/ 53 w 497"/>
                <a:gd name="T7" fmla="*/ 125 h 445"/>
                <a:gd name="T8" fmla="*/ 0 w 497"/>
                <a:gd name="T9" fmla="*/ 178 h 445"/>
                <a:gd name="T10" fmla="*/ 0 w 497"/>
                <a:gd name="T11" fmla="*/ 319 h 445"/>
                <a:gd name="T12" fmla="*/ 53 w 497"/>
                <a:gd name="T13" fmla="*/ 373 h 445"/>
                <a:gd name="T14" fmla="*/ 71 w 497"/>
                <a:gd name="T15" fmla="*/ 373 h 445"/>
                <a:gd name="T16" fmla="*/ 71 w 497"/>
                <a:gd name="T17" fmla="*/ 444 h 445"/>
                <a:gd name="T18" fmla="*/ 151 w 497"/>
                <a:gd name="T19" fmla="*/ 373 h 445"/>
                <a:gd name="T20" fmla="*/ 274 w 497"/>
                <a:gd name="T21" fmla="*/ 373 h 445"/>
                <a:gd name="T22" fmla="*/ 319 w 497"/>
                <a:gd name="T23" fmla="*/ 319 h 445"/>
                <a:gd name="T24" fmla="*/ 319 w 497"/>
                <a:gd name="T25" fmla="*/ 275 h 445"/>
                <a:gd name="T26" fmla="*/ 319 w 497"/>
                <a:gd name="T27" fmla="*/ 275 h 445"/>
                <a:gd name="T28" fmla="*/ 142 w 497"/>
                <a:gd name="T29" fmla="*/ 275 h 445"/>
                <a:gd name="T30" fmla="*/ 443 w 497"/>
                <a:gd name="T31" fmla="*/ 0 h 445"/>
                <a:gd name="T32" fmla="*/ 443 w 497"/>
                <a:gd name="T33" fmla="*/ 0 h 445"/>
                <a:gd name="T34" fmla="*/ 221 w 497"/>
                <a:gd name="T35" fmla="*/ 0 h 445"/>
                <a:gd name="T36" fmla="*/ 177 w 497"/>
                <a:gd name="T37" fmla="*/ 54 h 445"/>
                <a:gd name="T38" fmla="*/ 177 w 497"/>
                <a:gd name="T39" fmla="*/ 248 h 445"/>
                <a:gd name="T40" fmla="*/ 346 w 497"/>
                <a:gd name="T41" fmla="*/ 248 h 445"/>
                <a:gd name="T42" fmla="*/ 425 w 497"/>
                <a:gd name="T43" fmla="*/ 319 h 445"/>
                <a:gd name="T44" fmla="*/ 425 w 497"/>
                <a:gd name="T45" fmla="*/ 248 h 445"/>
                <a:gd name="T46" fmla="*/ 443 w 497"/>
                <a:gd name="T47" fmla="*/ 248 h 445"/>
                <a:gd name="T48" fmla="*/ 496 w 497"/>
                <a:gd name="T49" fmla="*/ 195 h 445"/>
                <a:gd name="T50" fmla="*/ 496 w 497"/>
                <a:gd name="T51" fmla="*/ 54 h 445"/>
                <a:gd name="T52" fmla="*/ 443 w 497"/>
                <a:gd name="T53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445">
                  <a:moveTo>
                    <a:pt x="142" y="275"/>
                  </a:moveTo>
                  <a:lnTo>
                    <a:pt x="142" y="275"/>
                  </a:lnTo>
                  <a:cubicBezTo>
                    <a:pt x="142" y="125"/>
                    <a:pt x="142" y="125"/>
                    <a:pt x="14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18" y="125"/>
                    <a:pt x="0" y="151"/>
                    <a:pt x="0" y="178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354"/>
                    <a:pt x="18" y="373"/>
                    <a:pt x="53" y="373"/>
                  </a:cubicBezTo>
                  <a:cubicBezTo>
                    <a:pt x="71" y="373"/>
                    <a:pt x="71" y="373"/>
                    <a:pt x="71" y="373"/>
                  </a:cubicBezTo>
                  <a:cubicBezTo>
                    <a:pt x="71" y="444"/>
                    <a:pt x="71" y="444"/>
                    <a:pt x="71" y="444"/>
                  </a:cubicBezTo>
                  <a:cubicBezTo>
                    <a:pt x="151" y="373"/>
                    <a:pt x="151" y="373"/>
                    <a:pt x="151" y="373"/>
                  </a:cubicBezTo>
                  <a:cubicBezTo>
                    <a:pt x="274" y="373"/>
                    <a:pt x="274" y="373"/>
                    <a:pt x="274" y="373"/>
                  </a:cubicBezTo>
                  <a:cubicBezTo>
                    <a:pt x="302" y="373"/>
                    <a:pt x="319" y="354"/>
                    <a:pt x="319" y="319"/>
                  </a:cubicBezTo>
                  <a:cubicBezTo>
                    <a:pt x="319" y="275"/>
                    <a:pt x="319" y="275"/>
                    <a:pt x="319" y="275"/>
                  </a:cubicBezTo>
                  <a:lnTo>
                    <a:pt x="319" y="275"/>
                  </a:lnTo>
                  <a:lnTo>
                    <a:pt x="142" y="275"/>
                  </a:lnTo>
                  <a:close/>
                  <a:moveTo>
                    <a:pt x="443" y="0"/>
                  </a:moveTo>
                  <a:lnTo>
                    <a:pt x="443" y="0"/>
                  </a:lnTo>
                  <a:cubicBezTo>
                    <a:pt x="221" y="0"/>
                    <a:pt x="221" y="0"/>
                    <a:pt x="221" y="0"/>
                  </a:cubicBezTo>
                  <a:cubicBezTo>
                    <a:pt x="195" y="0"/>
                    <a:pt x="177" y="27"/>
                    <a:pt x="177" y="54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346" y="248"/>
                    <a:pt x="346" y="248"/>
                    <a:pt x="346" y="248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25" y="248"/>
                    <a:pt x="425" y="248"/>
                    <a:pt x="425" y="248"/>
                  </a:cubicBezTo>
                  <a:cubicBezTo>
                    <a:pt x="443" y="248"/>
                    <a:pt x="443" y="248"/>
                    <a:pt x="443" y="248"/>
                  </a:cubicBezTo>
                  <a:cubicBezTo>
                    <a:pt x="470" y="248"/>
                    <a:pt x="496" y="231"/>
                    <a:pt x="496" y="195"/>
                  </a:cubicBezTo>
                  <a:cubicBezTo>
                    <a:pt x="496" y="54"/>
                    <a:pt x="496" y="54"/>
                    <a:pt x="496" y="54"/>
                  </a:cubicBezTo>
                  <a:cubicBezTo>
                    <a:pt x="496" y="27"/>
                    <a:pt x="470" y="0"/>
                    <a:pt x="443" y="0"/>
                  </a:cubicBezTo>
                  <a:close/>
                </a:path>
              </a:pathLst>
            </a:custGeom>
            <a:solidFill>
              <a:srgbClr val="141A4B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534670"/>
              <a:endParaRPr lang="en-US" sz="2105"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7000">
                <a:schemeClr val="accent5">
                  <a:lumMod val="0"/>
                  <a:lumOff val="100000"/>
                </a:schemeClr>
              </a:gs>
              <a:gs pos="36000">
                <a:schemeClr val="accent5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</p:pic>
      <p:sp>
        <p:nvSpPr>
          <p:cNvPr id="3" name="文本框 2"/>
          <p:cNvSpPr txBox="1"/>
          <p:nvPr/>
        </p:nvSpPr>
        <p:spPr>
          <a:xfrm>
            <a:off x="4296586" y="2146692"/>
            <a:ext cx="3598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方正粗倩简体" pitchFamily="65" charset="-122"/>
                <a:ea typeface="方正粗倩简体" pitchFamily="65" charset="-122"/>
              </a:rPr>
              <a:t>致谢</a:t>
            </a:r>
            <a:endParaRPr lang="zh-CN" altLang="en-US" sz="6000" dirty="0">
              <a:gradFill flip="none" rotWithShape="1">
                <a:gsLst>
                  <a:gs pos="0">
                    <a:srgbClr val="2E377C">
                      <a:shade val="30000"/>
                      <a:satMod val="115000"/>
                    </a:srgbClr>
                  </a:gs>
                  <a:gs pos="50000">
                    <a:srgbClr val="2E377C">
                      <a:shade val="67500"/>
                      <a:satMod val="115000"/>
                    </a:srgbClr>
                  </a:gs>
                  <a:gs pos="100000">
                    <a:srgbClr val="2E377C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atin typeface="方正粗倩简体" pitchFamily="65" charset="-122"/>
              <a:ea typeface="方正粗倩简体" pitchFamily="65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23260" y="3483380"/>
            <a:ext cx="574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语大义之方， 论万物之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理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6105" y="2128301"/>
            <a:ext cx="4316417" cy="31805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25096" y="2813144"/>
            <a:ext cx="386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j-ea"/>
                <a:ea typeface="+mj-ea"/>
              </a:rPr>
              <a:t>01.</a:t>
            </a:r>
            <a:r>
              <a:rPr lang="zh-CN" altLang="en-US" sz="2000" b="1" dirty="0">
                <a:latin typeface="+mj-ea"/>
                <a:ea typeface="+mj-ea"/>
              </a:rPr>
              <a:t>研究背景及意义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6168391" y="2745031"/>
            <a:ext cx="0" cy="175823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82761" y="1843313"/>
            <a:ext cx="4107543" cy="386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1388" b="43704"/>
          <a:stretch>
            <a:fillRect/>
          </a:stretch>
        </p:blipFill>
        <p:spPr>
          <a:xfrm>
            <a:off x="0" y="1843313"/>
            <a:ext cx="8082761" cy="3860800"/>
          </a:xfrm>
          <a:custGeom>
            <a:avLst/>
            <a:gdLst>
              <a:gd name="connsiteX0" fmla="*/ 0 w 8082761"/>
              <a:gd name="connsiteY0" fmla="*/ 0 h 3860800"/>
              <a:gd name="connsiteX1" fmla="*/ 8082761 w 8082761"/>
              <a:gd name="connsiteY1" fmla="*/ 0 h 3860800"/>
              <a:gd name="connsiteX2" fmla="*/ 8082761 w 8082761"/>
              <a:gd name="connsiteY2" fmla="*/ 3860800 h 3860800"/>
              <a:gd name="connsiteX3" fmla="*/ 0 w 8082761"/>
              <a:gd name="connsiteY3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2761" h="3860800">
                <a:moveTo>
                  <a:pt x="0" y="0"/>
                </a:moveTo>
                <a:lnTo>
                  <a:pt x="8082761" y="0"/>
                </a:lnTo>
                <a:lnTo>
                  <a:pt x="8082761" y="3860800"/>
                </a:lnTo>
                <a:lnTo>
                  <a:pt x="0" y="3860800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/>
        </p:nvGrpSpPr>
        <p:grpSpPr>
          <a:xfrm>
            <a:off x="4165600" y="277508"/>
            <a:ext cx="3860800" cy="461665"/>
            <a:chOff x="4165600" y="226708"/>
            <a:chExt cx="3860800" cy="461665"/>
          </a:xfrm>
        </p:grpSpPr>
        <p:sp>
          <p:nvSpPr>
            <p:cNvPr id="6" name="文本框 5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研究背景及意义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8379557" y="3167830"/>
            <a:ext cx="3680748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视觉感觉在</a:t>
            </a:r>
            <a:r>
              <a:rPr lang="en-US" sz="2000" dirty="0" smtClean="0">
                <a:solidFill>
                  <a:schemeClr val="bg1"/>
                </a:solidFill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</a:rPr>
              <a:t>上的应用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79559" y="3632234"/>
            <a:ext cx="3680748" cy="3380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如何原滋原味的复制出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图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86044" y="4086187"/>
            <a:ext cx="3680748" cy="3380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提升页面的美感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25096" y="2813144"/>
            <a:ext cx="386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+mj-ea"/>
                <a:ea typeface="+mj-ea"/>
              </a:rPr>
              <a:t>02.</a:t>
            </a:r>
            <a:r>
              <a:rPr lang="zh-CN" altLang="en-US" sz="2000" b="1" dirty="0" smtClean="0">
                <a:latin typeface="+mj-ea"/>
                <a:ea typeface="+mj-ea"/>
              </a:rPr>
              <a:t>现象综述</a:t>
            </a:r>
            <a:endParaRPr lang="zh-CN" altLang="en-US" sz="2000" b="1" dirty="0"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168391" y="2745031"/>
            <a:ext cx="0" cy="175823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9176" y="1523999"/>
            <a:ext cx="4524423" cy="3770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/>
          <p:nvPr/>
        </p:nvGrpSpPr>
        <p:grpSpPr>
          <a:xfrm>
            <a:off x="1273565" y="1267163"/>
            <a:ext cx="2480826" cy="4092773"/>
            <a:chOff x="10185400" y="3552825"/>
            <a:chExt cx="4006850" cy="6610350"/>
          </a:xfrm>
        </p:grpSpPr>
        <p:sp>
          <p:nvSpPr>
            <p:cNvPr id="4" name="Freeform 5"/>
            <p:cNvSpPr/>
            <p:nvPr/>
          </p:nvSpPr>
          <p:spPr bwMode="auto">
            <a:xfrm>
              <a:off x="11633200" y="9880600"/>
              <a:ext cx="1076325" cy="282575"/>
            </a:xfrm>
            <a:custGeom>
              <a:avLst/>
              <a:gdLst>
                <a:gd name="T0" fmla="*/ 678 w 678"/>
                <a:gd name="T1" fmla="*/ 90 h 178"/>
                <a:gd name="T2" fmla="*/ 678 w 678"/>
                <a:gd name="T3" fmla="*/ 90 h 178"/>
                <a:gd name="T4" fmla="*/ 676 w 678"/>
                <a:gd name="T5" fmla="*/ 108 h 178"/>
                <a:gd name="T6" fmla="*/ 670 w 678"/>
                <a:gd name="T7" fmla="*/ 124 h 178"/>
                <a:gd name="T8" fmla="*/ 662 w 678"/>
                <a:gd name="T9" fmla="*/ 140 h 178"/>
                <a:gd name="T10" fmla="*/ 650 w 678"/>
                <a:gd name="T11" fmla="*/ 152 h 178"/>
                <a:gd name="T12" fmla="*/ 636 w 678"/>
                <a:gd name="T13" fmla="*/ 164 h 178"/>
                <a:gd name="T14" fmla="*/ 620 w 678"/>
                <a:gd name="T15" fmla="*/ 172 h 178"/>
                <a:gd name="T16" fmla="*/ 602 w 678"/>
                <a:gd name="T17" fmla="*/ 176 h 178"/>
                <a:gd name="T18" fmla="*/ 582 w 678"/>
                <a:gd name="T19" fmla="*/ 178 h 178"/>
                <a:gd name="T20" fmla="*/ 96 w 678"/>
                <a:gd name="T21" fmla="*/ 178 h 178"/>
                <a:gd name="T22" fmla="*/ 96 w 678"/>
                <a:gd name="T23" fmla="*/ 178 h 178"/>
                <a:gd name="T24" fmla="*/ 76 w 678"/>
                <a:gd name="T25" fmla="*/ 176 h 178"/>
                <a:gd name="T26" fmla="*/ 58 w 678"/>
                <a:gd name="T27" fmla="*/ 172 h 178"/>
                <a:gd name="T28" fmla="*/ 42 w 678"/>
                <a:gd name="T29" fmla="*/ 164 h 178"/>
                <a:gd name="T30" fmla="*/ 28 w 678"/>
                <a:gd name="T31" fmla="*/ 152 h 178"/>
                <a:gd name="T32" fmla="*/ 16 w 678"/>
                <a:gd name="T33" fmla="*/ 140 h 178"/>
                <a:gd name="T34" fmla="*/ 8 w 678"/>
                <a:gd name="T35" fmla="*/ 124 h 178"/>
                <a:gd name="T36" fmla="*/ 2 w 678"/>
                <a:gd name="T37" fmla="*/ 108 h 178"/>
                <a:gd name="T38" fmla="*/ 0 w 678"/>
                <a:gd name="T39" fmla="*/ 90 h 178"/>
                <a:gd name="T40" fmla="*/ 0 w 678"/>
                <a:gd name="T41" fmla="*/ 90 h 178"/>
                <a:gd name="T42" fmla="*/ 0 w 678"/>
                <a:gd name="T43" fmla="*/ 90 h 178"/>
                <a:gd name="T44" fmla="*/ 2 w 678"/>
                <a:gd name="T45" fmla="*/ 72 h 178"/>
                <a:gd name="T46" fmla="*/ 8 w 678"/>
                <a:gd name="T47" fmla="*/ 54 h 178"/>
                <a:gd name="T48" fmla="*/ 16 w 678"/>
                <a:gd name="T49" fmla="*/ 40 h 178"/>
                <a:gd name="T50" fmla="*/ 28 w 678"/>
                <a:gd name="T51" fmla="*/ 26 h 178"/>
                <a:gd name="T52" fmla="*/ 42 w 678"/>
                <a:gd name="T53" fmla="*/ 16 h 178"/>
                <a:gd name="T54" fmla="*/ 58 w 678"/>
                <a:gd name="T55" fmla="*/ 8 h 178"/>
                <a:gd name="T56" fmla="*/ 76 w 678"/>
                <a:gd name="T57" fmla="*/ 2 h 178"/>
                <a:gd name="T58" fmla="*/ 96 w 678"/>
                <a:gd name="T59" fmla="*/ 0 h 178"/>
                <a:gd name="T60" fmla="*/ 582 w 678"/>
                <a:gd name="T61" fmla="*/ 0 h 178"/>
                <a:gd name="T62" fmla="*/ 582 w 678"/>
                <a:gd name="T63" fmla="*/ 0 h 178"/>
                <a:gd name="T64" fmla="*/ 602 w 678"/>
                <a:gd name="T65" fmla="*/ 2 h 178"/>
                <a:gd name="T66" fmla="*/ 620 w 678"/>
                <a:gd name="T67" fmla="*/ 8 h 178"/>
                <a:gd name="T68" fmla="*/ 636 w 678"/>
                <a:gd name="T69" fmla="*/ 16 h 178"/>
                <a:gd name="T70" fmla="*/ 650 w 678"/>
                <a:gd name="T71" fmla="*/ 26 h 178"/>
                <a:gd name="T72" fmla="*/ 662 w 678"/>
                <a:gd name="T73" fmla="*/ 40 h 178"/>
                <a:gd name="T74" fmla="*/ 670 w 678"/>
                <a:gd name="T75" fmla="*/ 54 h 178"/>
                <a:gd name="T76" fmla="*/ 676 w 678"/>
                <a:gd name="T77" fmla="*/ 72 h 178"/>
                <a:gd name="T78" fmla="*/ 678 w 678"/>
                <a:gd name="T79" fmla="*/ 90 h 178"/>
                <a:gd name="T80" fmla="*/ 678 w 678"/>
                <a:gd name="T81" fmla="*/ 9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8" h="178">
                  <a:moveTo>
                    <a:pt x="678" y="90"/>
                  </a:moveTo>
                  <a:lnTo>
                    <a:pt x="678" y="90"/>
                  </a:lnTo>
                  <a:lnTo>
                    <a:pt x="676" y="108"/>
                  </a:lnTo>
                  <a:lnTo>
                    <a:pt x="670" y="124"/>
                  </a:lnTo>
                  <a:lnTo>
                    <a:pt x="662" y="140"/>
                  </a:lnTo>
                  <a:lnTo>
                    <a:pt x="650" y="152"/>
                  </a:lnTo>
                  <a:lnTo>
                    <a:pt x="636" y="164"/>
                  </a:lnTo>
                  <a:lnTo>
                    <a:pt x="620" y="172"/>
                  </a:lnTo>
                  <a:lnTo>
                    <a:pt x="602" y="176"/>
                  </a:lnTo>
                  <a:lnTo>
                    <a:pt x="582" y="178"/>
                  </a:lnTo>
                  <a:lnTo>
                    <a:pt x="96" y="178"/>
                  </a:lnTo>
                  <a:lnTo>
                    <a:pt x="96" y="178"/>
                  </a:lnTo>
                  <a:lnTo>
                    <a:pt x="76" y="176"/>
                  </a:lnTo>
                  <a:lnTo>
                    <a:pt x="58" y="172"/>
                  </a:lnTo>
                  <a:lnTo>
                    <a:pt x="42" y="164"/>
                  </a:lnTo>
                  <a:lnTo>
                    <a:pt x="28" y="152"/>
                  </a:lnTo>
                  <a:lnTo>
                    <a:pt x="16" y="140"/>
                  </a:lnTo>
                  <a:lnTo>
                    <a:pt x="8" y="124"/>
                  </a:lnTo>
                  <a:lnTo>
                    <a:pt x="2" y="10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72"/>
                  </a:lnTo>
                  <a:lnTo>
                    <a:pt x="8" y="54"/>
                  </a:lnTo>
                  <a:lnTo>
                    <a:pt x="16" y="40"/>
                  </a:lnTo>
                  <a:lnTo>
                    <a:pt x="28" y="26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602" y="2"/>
                  </a:lnTo>
                  <a:lnTo>
                    <a:pt x="620" y="8"/>
                  </a:lnTo>
                  <a:lnTo>
                    <a:pt x="636" y="16"/>
                  </a:lnTo>
                  <a:lnTo>
                    <a:pt x="650" y="26"/>
                  </a:lnTo>
                  <a:lnTo>
                    <a:pt x="662" y="40"/>
                  </a:lnTo>
                  <a:lnTo>
                    <a:pt x="670" y="54"/>
                  </a:lnTo>
                  <a:lnTo>
                    <a:pt x="676" y="72"/>
                  </a:lnTo>
                  <a:lnTo>
                    <a:pt x="678" y="90"/>
                  </a:lnTo>
                  <a:lnTo>
                    <a:pt x="678" y="9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11372850" y="9772650"/>
              <a:ext cx="1597025" cy="238125"/>
            </a:xfrm>
            <a:custGeom>
              <a:avLst/>
              <a:gdLst>
                <a:gd name="T0" fmla="*/ 136 w 1006"/>
                <a:gd name="T1" fmla="*/ 150 h 150"/>
                <a:gd name="T2" fmla="*/ 868 w 1006"/>
                <a:gd name="T3" fmla="*/ 150 h 150"/>
                <a:gd name="T4" fmla="*/ 868 w 1006"/>
                <a:gd name="T5" fmla="*/ 150 h 150"/>
                <a:gd name="T6" fmla="*/ 928 w 1006"/>
                <a:gd name="T7" fmla="*/ 90 h 150"/>
                <a:gd name="T8" fmla="*/ 928 w 1006"/>
                <a:gd name="T9" fmla="*/ 90 h 150"/>
                <a:gd name="T10" fmla="*/ 956 w 1006"/>
                <a:gd name="T11" fmla="*/ 60 h 150"/>
                <a:gd name="T12" fmla="*/ 978 w 1006"/>
                <a:gd name="T13" fmla="*/ 36 h 150"/>
                <a:gd name="T14" fmla="*/ 994 w 1006"/>
                <a:gd name="T15" fmla="*/ 16 h 150"/>
                <a:gd name="T16" fmla="*/ 1006 w 1006"/>
                <a:gd name="T17" fmla="*/ 0 h 150"/>
                <a:gd name="T18" fmla="*/ 0 w 1006"/>
                <a:gd name="T19" fmla="*/ 0 h 150"/>
                <a:gd name="T20" fmla="*/ 0 w 1006"/>
                <a:gd name="T21" fmla="*/ 0 h 150"/>
                <a:gd name="T22" fmla="*/ 6 w 1006"/>
                <a:gd name="T23" fmla="*/ 12 h 150"/>
                <a:gd name="T24" fmla="*/ 6 w 1006"/>
                <a:gd name="T25" fmla="*/ 12 h 150"/>
                <a:gd name="T26" fmla="*/ 66 w 1006"/>
                <a:gd name="T27" fmla="*/ 76 h 150"/>
                <a:gd name="T28" fmla="*/ 136 w 1006"/>
                <a:gd name="T29" fmla="*/ 150 h 150"/>
                <a:gd name="T30" fmla="*/ 136 w 1006"/>
                <a:gd name="T31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6" h="150">
                  <a:moveTo>
                    <a:pt x="136" y="150"/>
                  </a:moveTo>
                  <a:lnTo>
                    <a:pt x="868" y="150"/>
                  </a:lnTo>
                  <a:lnTo>
                    <a:pt x="868" y="150"/>
                  </a:lnTo>
                  <a:lnTo>
                    <a:pt x="928" y="90"/>
                  </a:lnTo>
                  <a:lnTo>
                    <a:pt x="928" y="90"/>
                  </a:lnTo>
                  <a:lnTo>
                    <a:pt x="956" y="60"/>
                  </a:lnTo>
                  <a:lnTo>
                    <a:pt x="978" y="36"/>
                  </a:lnTo>
                  <a:lnTo>
                    <a:pt x="994" y="16"/>
                  </a:lnTo>
                  <a:lnTo>
                    <a:pt x="100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6" y="76"/>
                  </a:lnTo>
                  <a:lnTo>
                    <a:pt x="136" y="150"/>
                  </a:lnTo>
                  <a:lnTo>
                    <a:pt x="136" y="15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11318875" y="8988425"/>
              <a:ext cx="1714500" cy="161925"/>
            </a:xfrm>
            <a:custGeom>
              <a:avLst/>
              <a:gdLst>
                <a:gd name="T0" fmla="*/ 1080 w 1080"/>
                <a:gd name="T1" fmla="*/ 50 h 102"/>
                <a:gd name="T2" fmla="*/ 1080 w 1080"/>
                <a:gd name="T3" fmla="*/ 50 h 102"/>
                <a:gd name="T4" fmla="*/ 1078 w 1080"/>
                <a:gd name="T5" fmla="*/ 62 h 102"/>
                <a:gd name="T6" fmla="*/ 1076 w 1080"/>
                <a:gd name="T7" fmla="*/ 70 h 102"/>
                <a:gd name="T8" fmla="*/ 1072 w 1080"/>
                <a:gd name="T9" fmla="*/ 80 h 102"/>
                <a:gd name="T10" fmla="*/ 1066 w 1080"/>
                <a:gd name="T11" fmla="*/ 88 h 102"/>
                <a:gd name="T12" fmla="*/ 1058 w 1080"/>
                <a:gd name="T13" fmla="*/ 94 h 102"/>
                <a:gd name="T14" fmla="*/ 1052 w 1080"/>
                <a:gd name="T15" fmla="*/ 98 h 102"/>
                <a:gd name="T16" fmla="*/ 1042 w 1080"/>
                <a:gd name="T17" fmla="*/ 102 h 102"/>
                <a:gd name="T18" fmla="*/ 1034 w 1080"/>
                <a:gd name="T19" fmla="*/ 102 h 102"/>
                <a:gd name="T20" fmla="*/ 46 w 1080"/>
                <a:gd name="T21" fmla="*/ 102 h 102"/>
                <a:gd name="T22" fmla="*/ 46 w 1080"/>
                <a:gd name="T23" fmla="*/ 102 h 102"/>
                <a:gd name="T24" fmla="*/ 36 w 1080"/>
                <a:gd name="T25" fmla="*/ 102 h 102"/>
                <a:gd name="T26" fmla="*/ 28 w 1080"/>
                <a:gd name="T27" fmla="*/ 98 h 102"/>
                <a:gd name="T28" fmla="*/ 20 w 1080"/>
                <a:gd name="T29" fmla="*/ 94 h 102"/>
                <a:gd name="T30" fmla="*/ 14 w 1080"/>
                <a:gd name="T31" fmla="*/ 88 h 102"/>
                <a:gd name="T32" fmla="*/ 8 w 1080"/>
                <a:gd name="T33" fmla="*/ 80 h 102"/>
                <a:gd name="T34" fmla="*/ 4 w 1080"/>
                <a:gd name="T35" fmla="*/ 70 h 102"/>
                <a:gd name="T36" fmla="*/ 0 w 1080"/>
                <a:gd name="T37" fmla="*/ 62 h 102"/>
                <a:gd name="T38" fmla="*/ 0 w 1080"/>
                <a:gd name="T39" fmla="*/ 50 h 102"/>
                <a:gd name="T40" fmla="*/ 0 w 1080"/>
                <a:gd name="T41" fmla="*/ 50 h 102"/>
                <a:gd name="T42" fmla="*/ 0 w 1080"/>
                <a:gd name="T43" fmla="*/ 50 h 102"/>
                <a:gd name="T44" fmla="*/ 0 w 1080"/>
                <a:gd name="T45" fmla="*/ 40 h 102"/>
                <a:gd name="T46" fmla="*/ 4 w 1080"/>
                <a:gd name="T47" fmla="*/ 32 h 102"/>
                <a:gd name="T48" fmla="*/ 8 w 1080"/>
                <a:gd name="T49" fmla="*/ 22 h 102"/>
                <a:gd name="T50" fmla="*/ 14 w 1080"/>
                <a:gd name="T51" fmla="*/ 14 h 102"/>
                <a:gd name="T52" fmla="*/ 20 w 1080"/>
                <a:gd name="T53" fmla="*/ 8 h 102"/>
                <a:gd name="T54" fmla="*/ 28 w 1080"/>
                <a:gd name="T55" fmla="*/ 4 h 102"/>
                <a:gd name="T56" fmla="*/ 36 w 1080"/>
                <a:gd name="T57" fmla="*/ 0 h 102"/>
                <a:gd name="T58" fmla="*/ 46 w 1080"/>
                <a:gd name="T59" fmla="*/ 0 h 102"/>
                <a:gd name="T60" fmla="*/ 1034 w 1080"/>
                <a:gd name="T61" fmla="*/ 0 h 102"/>
                <a:gd name="T62" fmla="*/ 1034 w 1080"/>
                <a:gd name="T63" fmla="*/ 0 h 102"/>
                <a:gd name="T64" fmla="*/ 1042 w 1080"/>
                <a:gd name="T65" fmla="*/ 0 h 102"/>
                <a:gd name="T66" fmla="*/ 1052 w 1080"/>
                <a:gd name="T67" fmla="*/ 4 h 102"/>
                <a:gd name="T68" fmla="*/ 1058 w 1080"/>
                <a:gd name="T69" fmla="*/ 8 h 102"/>
                <a:gd name="T70" fmla="*/ 1066 w 1080"/>
                <a:gd name="T71" fmla="*/ 14 h 102"/>
                <a:gd name="T72" fmla="*/ 1072 w 1080"/>
                <a:gd name="T73" fmla="*/ 22 h 102"/>
                <a:gd name="T74" fmla="*/ 1076 w 1080"/>
                <a:gd name="T75" fmla="*/ 32 h 102"/>
                <a:gd name="T76" fmla="*/ 1078 w 1080"/>
                <a:gd name="T77" fmla="*/ 40 h 102"/>
                <a:gd name="T78" fmla="*/ 1080 w 1080"/>
                <a:gd name="T79" fmla="*/ 50 h 102"/>
                <a:gd name="T80" fmla="*/ 1080 w 1080"/>
                <a:gd name="T81" fmla="*/ 5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80" h="102">
                  <a:moveTo>
                    <a:pt x="1080" y="50"/>
                  </a:moveTo>
                  <a:lnTo>
                    <a:pt x="1080" y="50"/>
                  </a:lnTo>
                  <a:lnTo>
                    <a:pt x="1078" y="62"/>
                  </a:lnTo>
                  <a:lnTo>
                    <a:pt x="1076" y="70"/>
                  </a:lnTo>
                  <a:lnTo>
                    <a:pt x="1072" y="80"/>
                  </a:lnTo>
                  <a:lnTo>
                    <a:pt x="1066" y="88"/>
                  </a:lnTo>
                  <a:lnTo>
                    <a:pt x="1058" y="94"/>
                  </a:lnTo>
                  <a:lnTo>
                    <a:pt x="1052" y="98"/>
                  </a:lnTo>
                  <a:lnTo>
                    <a:pt x="1042" y="102"/>
                  </a:lnTo>
                  <a:lnTo>
                    <a:pt x="1034" y="102"/>
                  </a:lnTo>
                  <a:lnTo>
                    <a:pt x="46" y="102"/>
                  </a:lnTo>
                  <a:lnTo>
                    <a:pt x="46" y="102"/>
                  </a:lnTo>
                  <a:lnTo>
                    <a:pt x="36" y="102"/>
                  </a:lnTo>
                  <a:lnTo>
                    <a:pt x="28" y="98"/>
                  </a:lnTo>
                  <a:lnTo>
                    <a:pt x="20" y="94"/>
                  </a:lnTo>
                  <a:lnTo>
                    <a:pt x="14" y="88"/>
                  </a:lnTo>
                  <a:lnTo>
                    <a:pt x="8" y="80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4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1034" y="0"/>
                  </a:lnTo>
                  <a:lnTo>
                    <a:pt x="1034" y="0"/>
                  </a:lnTo>
                  <a:lnTo>
                    <a:pt x="1042" y="0"/>
                  </a:lnTo>
                  <a:lnTo>
                    <a:pt x="1052" y="4"/>
                  </a:lnTo>
                  <a:lnTo>
                    <a:pt x="1058" y="8"/>
                  </a:lnTo>
                  <a:lnTo>
                    <a:pt x="1066" y="14"/>
                  </a:lnTo>
                  <a:lnTo>
                    <a:pt x="1072" y="22"/>
                  </a:lnTo>
                  <a:lnTo>
                    <a:pt x="1076" y="32"/>
                  </a:lnTo>
                  <a:lnTo>
                    <a:pt x="1078" y="40"/>
                  </a:lnTo>
                  <a:lnTo>
                    <a:pt x="1080" y="50"/>
                  </a:lnTo>
                  <a:lnTo>
                    <a:pt x="1080" y="5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11318875" y="9226550"/>
              <a:ext cx="1714500" cy="165100"/>
            </a:xfrm>
            <a:custGeom>
              <a:avLst/>
              <a:gdLst>
                <a:gd name="T0" fmla="*/ 1080 w 1080"/>
                <a:gd name="T1" fmla="*/ 52 h 104"/>
                <a:gd name="T2" fmla="*/ 1080 w 1080"/>
                <a:gd name="T3" fmla="*/ 52 h 104"/>
                <a:gd name="T4" fmla="*/ 1078 w 1080"/>
                <a:gd name="T5" fmla="*/ 62 h 104"/>
                <a:gd name="T6" fmla="*/ 1076 w 1080"/>
                <a:gd name="T7" fmla="*/ 72 h 104"/>
                <a:gd name="T8" fmla="*/ 1072 w 1080"/>
                <a:gd name="T9" fmla="*/ 82 h 104"/>
                <a:gd name="T10" fmla="*/ 1066 w 1080"/>
                <a:gd name="T11" fmla="*/ 88 h 104"/>
                <a:gd name="T12" fmla="*/ 1058 w 1080"/>
                <a:gd name="T13" fmla="*/ 94 h 104"/>
                <a:gd name="T14" fmla="*/ 1052 w 1080"/>
                <a:gd name="T15" fmla="*/ 100 h 104"/>
                <a:gd name="T16" fmla="*/ 1042 w 1080"/>
                <a:gd name="T17" fmla="*/ 102 h 104"/>
                <a:gd name="T18" fmla="*/ 1034 w 1080"/>
                <a:gd name="T19" fmla="*/ 104 h 104"/>
                <a:gd name="T20" fmla="*/ 46 w 1080"/>
                <a:gd name="T21" fmla="*/ 104 h 104"/>
                <a:gd name="T22" fmla="*/ 46 w 1080"/>
                <a:gd name="T23" fmla="*/ 104 h 104"/>
                <a:gd name="T24" fmla="*/ 36 w 1080"/>
                <a:gd name="T25" fmla="*/ 102 h 104"/>
                <a:gd name="T26" fmla="*/ 28 w 1080"/>
                <a:gd name="T27" fmla="*/ 100 h 104"/>
                <a:gd name="T28" fmla="*/ 20 w 1080"/>
                <a:gd name="T29" fmla="*/ 94 h 104"/>
                <a:gd name="T30" fmla="*/ 14 w 1080"/>
                <a:gd name="T31" fmla="*/ 88 h 104"/>
                <a:gd name="T32" fmla="*/ 8 w 1080"/>
                <a:gd name="T33" fmla="*/ 82 h 104"/>
                <a:gd name="T34" fmla="*/ 4 w 1080"/>
                <a:gd name="T35" fmla="*/ 72 h 104"/>
                <a:gd name="T36" fmla="*/ 0 w 1080"/>
                <a:gd name="T37" fmla="*/ 62 h 104"/>
                <a:gd name="T38" fmla="*/ 0 w 1080"/>
                <a:gd name="T39" fmla="*/ 52 h 104"/>
                <a:gd name="T40" fmla="*/ 0 w 1080"/>
                <a:gd name="T41" fmla="*/ 52 h 104"/>
                <a:gd name="T42" fmla="*/ 0 w 1080"/>
                <a:gd name="T43" fmla="*/ 52 h 104"/>
                <a:gd name="T44" fmla="*/ 0 w 1080"/>
                <a:gd name="T45" fmla="*/ 42 h 104"/>
                <a:gd name="T46" fmla="*/ 4 w 1080"/>
                <a:gd name="T47" fmla="*/ 32 h 104"/>
                <a:gd name="T48" fmla="*/ 8 w 1080"/>
                <a:gd name="T49" fmla="*/ 24 h 104"/>
                <a:gd name="T50" fmla="*/ 14 w 1080"/>
                <a:gd name="T51" fmla="*/ 16 h 104"/>
                <a:gd name="T52" fmla="*/ 20 w 1080"/>
                <a:gd name="T53" fmla="*/ 10 h 104"/>
                <a:gd name="T54" fmla="*/ 28 w 1080"/>
                <a:gd name="T55" fmla="*/ 4 h 104"/>
                <a:gd name="T56" fmla="*/ 36 w 1080"/>
                <a:gd name="T57" fmla="*/ 2 h 104"/>
                <a:gd name="T58" fmla="*/ 46 w 1080"/>
                <a:gd name="T59" fmla="*/ 0 h 104"/>
                <a:gd name="T60" fmla="*/ 1034 w 1080"/>
                <a:gd name="T61" fmla="*/ 0 h 104"/>
                <a:gd name="T62" fmla="*/ 1034 w 1080"/>
                <a:gd name="T63" fmla="*/ 0 h 104"/>
                <a:gd name="T64" fmla="*/ 1042 w 1080"/>
                <a:gd name="T65" fmla="*/ 2 h 104"/>
                <a:gd name="T66" fmla="*/ 1052 w 1080"/>
                <a:gd name="T67" fmla="*/ 4 h 104"/>
                <a:gd name="T68" fmla="*/ 1058 w 1080"/>
                <a:gd name="T69" fmla="*/ 10 h 104"/>
                <a:gd name="T70" fmla="*/ 1066 w 1080"/>
                <a:gd name="T71" fmla="*/ 16 h 104"/>
                <a:gd name="T72" fmla="*/ 1072 w 1080"/>
                <a:gd name="T73" fmla="*/ 24 h 104"/>
                <a:gd name="T74" fmla="*/ 1076 w 1080"/>
                <a:gd name="T75" fmla="*/ 32 h 104"/>
                <a:gd name="T76" fmla="*/ 1078 w 1080"/>
                <a:gd name="T77" fmla="*/ 42 h 104"/>
                <a:gd name="T78" fmla="*/ 1080 w 1080"/>
                <a:gd name="T79" fmla="*/ 52 h 104"/>
                <a:gd name="T80" fmla="*/ 1080 w 1080"/>
                <a:gd name="T81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80" h="104">
                  <a:moveTo>
                    <a:pt x="1080" y="52"/>
                  </a:moveTo>
                  <a:lnTo>
                    <a:pt x="1080" y="52"/>
                  </a:lnTo>
                  <a:lnTo>
                    <a:pt x="1078" y="62"/>
                  </a:lnTo>
                  <a:lnTo>
                    <a:pt x="1076" y="72"/>
                  </a:lnTo>
                  <a:lnTo>
                    <a:pt x="1072" y="82"/>
                  </a:lnTo>
                  <a:lnTo>
                    <a:pt x="1066" y="88"/>
                  </a:lnTo>
                  <a:lnTo>
                    <a:pt x="1058" y="94"/>
                  </a:lnTo>
                  <a:lnTo>
                    <a:pt x="1052" y="100"/>
                  </a:lnTo>
                  <a:lnTo>
                    <a:pt x="1042" y="102"/>
                  </a:lnTo>
                  <a:lnTo>
                    <a:pt x="1034" y="104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100"/>
                  </a:lnTo>
                  <a:lnTo>
                    <a:pt x="20" y="94"/>
                  </a:lnTo>
                  <a:lnTo>
                    <a:pt x="14" y="88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20" y="10"/>
                  </a:lnTo>
                  <a:lnTo>
                    <a:pt x="28" y="4"/>
                  </a:lnTo>
                  <a:lnTo>
                    <a:pt x="36" y="2"/>
                  </a:lnTo>
                  <a:lnTo>
                    <a:pt x="46" y="0"/>
                  </a:lnTo>
                  <a:lnTo>
                    <a:pt x="1034" y="0"/>
                  </a:lnTo>
                  <a:lnTo>
                    <a:pt x="1034" y="0"/>
                  </a:lnTo>
                  <a:lnTo>
                    <a:pt x="1042" y="2"/>
                  </a:lnTo>
                  <a:lnTo>
                    <a:pt x="1052" y="4"/>
                  </a:lnTo>
                  <a:lnTo>
                    <a:pt x="1058" y="10"/>
                  </a:lnTo>
                  <a:lnTo>
                    <a:pt x="1066" y="16"/>
                  </a:lnTo>
                  <a:lnTo>
                    <a:pt x="1072" y="24"/>
                  </a:lnTo>
                  <a:lnTo>
                    <a:pt x="1076" y="32"/>
                  </a:lnTo>
                  <a:lnTo>
                    <a:pt x="1078" y="42"/>
                  </a:lnTo>
                  <a:lnTo>
                    <a:pt x="1080" y="52"/>
                  </a:lnTo>
                  <a:lnTo>
                    <a:pt x="1080" y="52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11318875" y="9467850"/>
              <a:ext cx="1714500" cy="165100"/>
            </a:xfrm>
            <a:custGeom>
              <a:avLst/>
              <a:gdLst>
                <a:gd name="T0" fmla="*/ 1080 w 1080"/>
                <a:gd name="T1" fmla="*/ 52 h 104"/>
                <a:gd name="T2" fmla="*/ 1080 w 1080"/>
                <a:gd name="T3" fmla="*/ 52 h 104"/>
                <a:gd name="T4" fmla="*/ 1078 w 1080"/>
                <a:gd name="T5" fmla="*/ 62 h 104"/>
                <a:gd name="T6" fmla="*/ 1076 w 1080"/>
                <a:gd name="T7" fmla="*/ 72 h 104"/>
                <a:gd name="T8" fmla="*/ 1072 w 1080"/>
                <a:gd name="T9" fmla="*/ 80 h 104"/>
                <a:gd name="T10" fmla="*/ 1066 w 1080"/>
                <a:gd name="T11" fmla="*/ 88 h 104"/>
                <a:gd name="T12" fmla="*/ 1058 w 1080"/>
                <a:gd name="T13" fmla="*/ 94 h 104"/>
                <a:gd name="T14" fmla="*/ 1052 w 1080"/>
                <a:gd name="T15" fmla="*/ 100 h 104"/>
                <a:gd name="T16" fmla="*/ 1042 w 1080"/>
                <a:gd name="T17" fmla="*/ 102 h 104"/>
                <a:gd name="T18" fmla="*/ 1034 w 1080"/>
                <a:gd name="T19" fmla="*/ 104 h 104"/>
                <a:gd name="T20" fmla="*/ 46 w 1080"/>
                <a:gd name="T21" fmla="*/ 104 h 104"/>
                <a:gd name="T22" fmla="*/ 46 w 1080"/>
                <a:gd name="T23" fmla="*/ 104 h 104"/>
                <a:gd name="T24" fmla="*/ 36 w 1080"/>
                <a:gd name="T25" fmla="*/ 102 h 104"/>
                <a:gd name="T26" fmla="*/ 28 w 1080"/>
                <a:gd name="T27" fmla="*/ 100 h 104"/>
                <a:gd name="T28" fmla="*/ 20 w 1080"/>
                <a:gd name="T29" fmla="*/ 94 h 104"/>
                <a:gd name="T30" fmla="*/ 14 w 1080"/>
                <a:gd name="T31" fmla="*/ 88 h 104"/>
                <a:gd name="T32" fmla="*/ 8 w 1080"/>
                <a:gd name="T33" fmla="*/ 80 h 104"/>
                <a:gd name="T34" fmla="*/ 4 w 1080"/>
                <a:gd name="T35" fmla="*/ 72 h 104"/>
                <a:gd name="T36" fmla="*/ 0 w 1080"/>
                <a:gd name="T37" fmla="*/ 62 h 104"/>
                <a:gd name="T38" fmla="*/ 0 w 1080"/>
                <a:gd name="T39" fmla="*/ 52 h 104"/>
                <a:gd name="T40" fmla="*/ 0 w 1080"/>
                <a:gd name="T41" fmla="*/ 52 h 104"/>
                <a:gd name="T42" fmla="*/ 0 w 1080"/>
                <a:gd name="T43" fmla="*/ 52 h 104"/>
                <a:gd name="T44" fmla="*/ 0 w 1080"/>
                <a:gd name="T45" fmla="*/ 42 h 104"/>
                <a:gd name="T46" fmla="*/ 4 w 1080"/>
                <a:gd name="T47" fmla="*/ 32 h 104"/>
                <a:gd name="T48" fmla="*/ 8 w 1080"/>
                <a:gd name="T49" fmla="*/ 24 h 104"/>
                <a:gd name="T50" fmla="*/ 14 w 1080"/>
                <a:gd name="T51" fmla="*/ 16 h 104"/>
                <a:gd name="T52" fmla="*/ 20 w 1080"/>
                <a:gd name="T53" fmla="*/ 10 h 104"/>
                <a:gd name="T54" fmla="*/ 28 w 1080"/>
                <a:gd name="T55" fmla="*/ 4 h 104"/>
                <a:gd name="T56" fmla="*/ 36 w 1080"/>
                <a:gd name="T57" fmla="*/ 2 h 104"/>
                <a:gd name="T58" fmla="*/ 46 w 1080"/>
                <a:gd name="T59" fmla="*/ 0 h 104"/>
                <a:gd name="T60" fmla="*/ 1034 w 1080"/>
                <a:gd name="T61" fmla="*/ 0 h 104"/>
                <a:gd name="T62" fmla="*/ 1034 w 1080"/>
                <a:gd name="T63" fmla="*/ 0 h 104"/>
                <a:gd name="T64" fmla="*/ 1042 w 1080"/>
                <a:gd name="T65" fmla="*/ 2 h 104"/>
                <a:gd name="T66" fmla="*/ 1052 w 1080"/>
                <a:gd name="T67" fmla="*/ 4 h 104"/>
                <a:gd name="T68" fmla="*/ 1058 w 1080"/>
                <a:gd name="T69" fmla="*/ 10 h 104"/>
                <a:gd name="T70" fmla="*/ 1066 w 1080"/>
                <a:gd name="T71" fmla="*/ 16 h 104"/>
                <a:gd name="T72" fmla="*/ 1072 w 1080"/>
                <a:gd name="T73" fmla="*/ 24 h 104"/>
                <a:gd name="T74" fmla="*/ 1076 w 1080"/>
                <a:gd name="T75" fmla="*/ 32 h 104"/>
                <a:gd name="T76" fmla="*/ 1078 w 1080"/>
                <a:gd name="T77" fmla="*/ 42 h 104"/>
                <a:gd name="T78" fmla="*/ 1080 w 1080"/>
                <a:gd name="T79" fmla="*/ 52 h 104"/>
                <a:gd name="T80" fmla="*/ 1080 w 1080"/>
                <a:gd name="T81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80" h="104">
                  <a:moveTo>
                    <a:pt x="1080" y="52"/>
                  </a:moveTo>
                  <a:lnTo>
                    <a:pt x="1080" y="52"/>
                  </a:lnTo>
                  <a:lnTo>
                    <a:pt x="1078" y="62"/>
                  </a:lnTo>
                  <a:lnTo>
                    <a:pt x="1076" y="72"/>
                  </a:lnTo>
                  <a:lnTo>
                    <a:pt x="1072" y="80"/>
                  </a:lnTo>
                  <a:lnTo>
                    <a:pt x="1066" y="88"/>
                  </a:lnTo>
                  <a:lnTo>
                    <a:pt x="1058" y="94"/>
                  </a:lnTo>
                  <a:lnTo>
                    <a:pt x="1052" y="100"/>
                  </a:lnTo>
                  <a:lnTo>
                    <a:pt x="1042" y="102"/>
                  </a:lnTo>
                  <a:lnTo>
                    <a:pt x="1034" y="104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100"/>
                  </a:lnTo>
                  <a:lnTo>
                    <a:pt x="20" y="94"/>
                  </a:lnTo>
                  <a:lnTo>
                    <a:pt x="14" y="88"/>
                  </a:lnTo>
                  <a:lnTo>
                    <a:pt x="8" y="80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20" y="10"/>
                  </a:lnTo>
                  <a:lnTo>
                    <a:pt x="28" y="4"/>
                  </a:lnTo>
                  <a:lnTo>
                    <a:pt x="36" y="2"/>
                  </a:lnTo>
                  <a:lnTo>
                    <a:pt x="46" y="0"/>
                  </a:lnTo>
                  <a:lnTo>
                    <a:pt x="1034" y="0"/>
                  </a:lnTo>
                  <a:lnTo>
                    <a:pt x="1034" y="0"/>
                  </a:lnTo>
                  <a:lnTo>
                    <a:pt x="1042" y="2"/>
                  </a:lnTo>
                  <a:lnTo>
                    <a:pt x="1052" y="4"/>
                  </a:lnTo>
                  <a:lnTo>
                    <a:pt x="1058" y="10"/>
                  </a:lnTo>
                  <a:lnTo>
                    <a:pt x="1066" y="16"/>
                  </a:lnTo>
                  <a:lnTo>
                    <a:pt x="1072" y="24"/>
                  </a:lnTo>
                  <a:lnTo>
                    <a:pt x="1076" y="32"/>
                  </a:lnTo>
                  <a:lnTo>
                    <a:pt x="1078" y="42"/>
                  </a:lnTo>
                  <a:lnTo>
                    <a:pt x="1080" y="52"/>
                  </a:lnTo>
                  <a:lnTo>
                    <a:pt x="1080" y="52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11318875" y="9683750"/>
              <a:ext cx="1698625" cy="101600"/>
            </a:xfrm>
            <a:custGeom>
              <a:avLst/>
              <a:gdLst>
                <a:gd name="T0" fmla="*/ 1070 w 1070"/>
                <a:gd name="T1" fmla="*/ 32 h 64"/>
                <a:gd name="T2" fmla="*/ 1070 w 1070"/>
                <a:gd name="T3" fmla="*/ 32 h 64"/>
                <a:gd name="T4" fmla="*/ 1070 w 1070"/>
                <a:gd name="T5" fmla="*/ 38 h 64"/>
                <a:gd name="T6" fmla="*/ 1068 w 1070"/>
                <a:gd name="T7" fmla="*/ 44 h 64"/>
                <a:gd name="T8" fmla="*/ 1064 w 1070"/>
                <a:gd name="T9" fmla="*/ 50 h 64"/>
                <a:gd name="T10" fmla="*/ 1058 w 1070"/>
                <a:gd name="T11" fmla="*/ 56 h 64"/>
                <a:gd name="T12" fmla="*/ 1050 w 1070"/>
                <a:gd name="T13" fmla="*/ 60 h 64"/>
                <a:gd name="T14" fmla="*/ 1044 w 1070"/>
                <a:gd name="T15" fmla="*/ 62 h 64"/>
                <a:gd name="T16" fmla="*/ 1034 w 1070"/>
                <a:gd name="T17" fmla="*/ 64 h 64"/>
                <a:gd name="T18" fmla="*/ 1026 w 1070"/>
                <a:gd name="T19" fmla="*/ 64 h 64"/>
                <a:gd name="T20" fmla="*/ 46 w 1070"/>
                <a:gd name="T21" fmla="*/ 64 h 64"/>
                <a:gd name="T22" fmla="*/ 46 w 1070"/>
                <a:gd name="T23" fmla="*/ 64 h 64"/>
                <a:gd name="T24" fmla="*/ 36 w 1070"/>
                <a:gd name="T25" fmla="*/ 64 h 64"/>
                <a:gd name="T26" fmla="*/ 28 w 1070"/>
                <a:gd name="T27" fmla="*/ 62 h 64"/>
                <a:gd name="T28" fmla="*/ 20 w 1070"/>
                <a:gd name="T29" fmla="*/ 60 h 64"/>
                <a:gd name="T30" fmla="*/ 14 w 1070"/>
                <a:gd name="T31" fmla="*/ 56 h 64"/>
                <a:gd name="T32" fmla="*/ 8 w 1070"/>
                <a:gd name="T33" fmla="*/ 50 h 64"/>
                <a:gd name="T34" fmla="*/ 4 w 1070"/>
                <a:gd name="T35" fmla="*/ 44 h 64"/>
                <a:gd name="T36" fmla="*/ 0 w 1070"/>
                <a:gd name="T37" fmla="*/ 38 h 64"/>
                <a:gd name="T38" fmla="*/ 0 w 1070"/>
                <a:gd name="T39" fmla="*/ 32 h 64"/>
                <a:gd name="T40" fmla="*/ 0 w 1070"/>
                <a:gd name="T41" fmla="*/ 32 h 64"/>
                <a:gd name="T42" fmla="*/ 0 w 1070"/>
                <a:gd name="T43" fmla="*/ 32 h 64"/>
                <a:gd name="T44" fmla="*/ 0 w 1070"/>
                <a:gd name="T45" fmla="*/ 26 h 64"/>
                <a:gd name="T46" fmla="*/ 4 w 1070"/>
                <a:gd name="T47" fmla="*/ 20 h 64"/>
                <a:gd name="T48" fmla="*/ 8 w 1070"/>
                <a:gd name="T49" fmla="*/ 14 h 64"/>
                <a:gd name="T50" fmla="*/ 14 w 1070"/>
                <a:gd name="T51" fmla="*/ 10 h 64"/>
                <a:gd name="T52" fmla="*/ 20 w 1070"/>
                <a:gd name="T53" fmla="*/ 4 h 64"/>
                <a:gd name="T54" fmla="*/ 28 w 1070"/>
                <a:gd name="T55" fmla="*/ 2 h 64"/>
                <a:gd name="T56" fmla="*/ 36 w 1070"/>
                <a:gd name="T57" fmla="*/ 0 h 64"/>
                <a:gd name="T58" fmla="*/ 46 w 1070"/>
                <a:gd name="T59" fmla="*/ 0 h 64"/>
                <a:gd name="T60" fmla="*/ 1026 w 1070"/>
                <a:gd name="T61" fmla="*/ 0 h 64"/>
                <a:gd name="T62" fmla="*/ 1026 w 1070"/>
                <a:gd name="T63" fmla="*/ 0 h 64"/>
                <a:gd name="T64" fmla="*/ 1034 w 1070"/>
                <a:gd name="T65" fmla="*/ 0 h 64"/>
                <a:gd name="T66" fmla="*/ 1044 w 1070"/>
                <a:gd name="T67" fmla="*/ 2 h 64"/>
                <a:gd name="T68" fmla="*/ 1050 w 1070"/>
                <a:gd name="T69" fmla="*/ 4 h 64"/>
                <a:gd name="T70" fmla="*/ 1058 w 1070"/>
                <a:gd name="T71" fmla="*/ 10 h 64"/>
                <a:gd name="T72" fmla="*/ 1064 w 1070"/>
                <a:gd name="T73" fmla="*/ 14 h 64"/>
                <a:gd name="T74" fmla="*/ 1068 w 1070"/>
                <a:gd name="T75" fmla="*/ 20 h 64"/>
                <a:gd name="T76" fmla="*/ 1070 w 1070"/>
                <a:gd name="T77" fmla="*/ 26 h 64"/>
                <a:gd name="T78" fmla="*/ 1070 w 1070"/>
                <a:gd name="T79" fmla="*/ 32 h 64"/>
                <a:gd name="T80" fmla="*/ 1070 w 1070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70" h="64">
                  <a:moveTo>
                    <a:pt x="1070" y="32"/>
                  </a:moveTo>
                  <a:lnTo>
                    <a:pt x="1070" y="32"/>
                  </a:lnTo>
                  <a:lnTo>
                    <a:pt x="1070" y="38"/>
                  </a:lnTo>
                  <a:lnTo>
                    <a:pt x="1068" y="44"/>
                  </a:lnTo>
                  <a:lnTo>
                    <a:pt x="1064" y="50"/>
                  </a:lnTo>
                  <a:lnTo>
                    <a:pt x="1058" y="56"/>
                  </a:lnTo>
                  <a:lnTo>
                    <a:pt x="1050" y="60"/>
                  </a:lnTo>
                  <a:lnTo>
                    <a:pt x="1044" y="62"/>
                  </a:lnTo>
                  <a:lnTo>
                    <a:pt x="1034" y="64"/>
                  </a:lnTo>
                  <a:lnTo>
                    <a:pt x="1026" y="64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36" y="64"/>
                  </a:lnTo>
                  <a:lnTo>
                    <a:pt x="28" y="62"/>
                  </a:lnTo>
                  <a:lnTo>
                    <a:pt x="20" y="60"/>
                  </a:lnTo>
                  <a:lnTo>
                    <a:pt x="14" y="56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14" y="10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1026" y="0"/>
                  </a:lnTo>
                  <a:lnTo>
                    <a:pt x="1026" y="0"/>
                  </a:lnTo>
                  <a:lnTo>
                    <a:pt x="1034" y="0"/>
                  </a:lnTo>
                  <a:lnTo>
                    <a:pt x="1044" y="2"/>
                  </a:lnTo>
                  <a:lnTo>
                    <a:pt x="1050" y="4"/>
                  </a:lnTo>
                  <a:lnTo>
                    <a:pt x="1058" y="10"/>
                  </a:lnTo>
                  <a:lnTo>
                    <a:pt x="1064" y="14"/>
                  </a:lnTo>
                  <a:lnTo>
                    <a:pt x="1068" y="20"/>
                  </a:lnTo>
                  <a:lnTo>
                    <a:pt x="1070" y="26"/>
                  </a:lnTo>
                  <a:lnTo>
                    <a:pt x="1070" y="32"/>
                  </a:lnTo>
                  <a:lnTo>
                    <a:pt x="1070" y="32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11306175" y="8747125"/>
              <a:ext cx="1739900" cy="165100"/>
            </a:xfrm>
            <a:custGeom>
              <a:avLst/>
              <a:gdLst>
                <a:gd name="T0" fmla="*/ 1096 w 1096"/>
                <a:gd name="T1" fmla="*/ 52 h 104"/>
                <a:gd name="T2" fmla="*/ 1096 w 1096"/>
                <a:gd name="T3" fmla="*/ 52 h 104"/>
                <a:gd name="T4" fmla="*/ 1094 w 1096"/>
                <a:gd name="T5" fmla="*/ 62 h 104"/>
                <a:gd name="T6" fmla="*/ 1092 w 1096"/>
                <a:gd name="T7" fmla="*/ 72 h 104"/>
                <a:gd name="T8" fmla="*/ 1088 w 1096"/>
                <a:gd name="T9" fmla="*/ 80 h 104"/>
                <a:gd name="T10" fmla="*/ 1082 w 1096"/>
                <a:gd name="T11" fmla="*/ 88 h 104"/>
                <a:gd name="T12" fmla="*/ 1074 w 1096"/>
                <a:gd name="T13" fmla="*/ 94 h 104"/>
                <a:gd name="T14" fmla="*/ 1066 w 1096"/>
                <a:gd name="T15" fmla="*/ 98 h 104"/>
                <a:gd name="T16" fmla="*/ 1058 w 1096"/>
                <a:gd name="T17" fmla="*/ 102 h 104"/>
                <a:gd name="T18" fmla="*/ 1048 w 1096"/>
                <a:gd name="T19" fmla="*/ 104 h 104"/>
                <a:gd name="T20" fmla="*/ 46 w 1096"/>
                <a:gd name="T21" fmla="*/ 104 h 104"/>
                <a:gd name="T22" fmla="*/ 46 w 1096"/>
                <a:gd name="T23" fmla="*/ 104 h 104"/>
                <a:gd name="T24" fmla="*/ 38 w 1096"/>
                <a:gd name="T25" fmla="*/ 102 h 104"/>
                <a:gd name="T26" fmla="*/ 28 w 1096"/>
                <a:gd name="T27" fmla="*/ 98 h 104"/>
                <a:gd name="T28" fmla="*/ 20 w 1096"/>
                <a:gd name="T29" fmla="*/ 94 h 104"/>
                <a:gd name="T30" fmla="*/ 14 w 1096"/>
                <a:gd name="T31" fmla="*/ 88 h 104"/>
                <a:gd name="T32" fmla="*/ 8 w 1096"/>
                <a:gd name="T33" fmla="*/ 80 h 104"/>
                <a:gd name="T34" fmla="*/ 4 w 1096"/>
                <a:gd name="T35" fmla="*/ 72 h 104"/>
                <a:gd name="T36" fmla="*/ 0 w 1096"/>
                <a:gd name="T37" fmla="*/ 62 h 104"/>
                <a:gd name="T38" fmla="*/ 0 w 1096"/>
                <a:gd name="T39" fmla="*/ 52 h 104"/>
                <a:gd name="T40" fmla="*/ 0 w 1096"/>
                <a:gd name="T41" fmla="*/ 52 h 104"/>
                <a:gd name="T42" fmla="*/ 0 w 1096"/>
                <a:gd name="T43" fmla="*/ 52 h 104"/>
                <a:gd name="T44" fmla="*/ 0 w 1096"/>
                <a:gd name="T45" fmla="*/ 42 h 104"/>
                <a:gd name="T46" fmla="*/ 4 w 1096"/>
                <a:gd name="T47" fmla="*/ 32 h 104"/>
                <a:gd name="T48" fmla="*/ 8 w 1096"/>
                <a:gd name="T49" fmla="*/ 22 h 104"/>
                <a:gd name="T50" fmla="*/ 14 w 1096"/>
                <a:gd name="T51" fmla="*/ 16 h 104"/>
                <a:gd name="T52" fmla="*/ 20 w 1096"/>
                <a:gd name="T53" fmla="*/ 8 h 104"/>
                <a:gd name="T54" fmla="*/ 28 w 1096"/>
                <a:gd name="T55" fmla="*/ 4 h 104"/>
                <a:gd name="T56" fmla="*/ 38 w 1096"/>
                <a:gd name="T57" fmla="*/ 2 h 104"/>
                <a:gd name="T58" fmla="*/ 46 w 1096"/>
                <a:gd name="T59" fmla="*/ 0 h 104"/>
                <a:gd name="T60" fmla="*/ 1048 w 1096"/>
                <a:gd name="T61" fmla="*/ 0 h 104"/>
                <a:gd name="T62" fmla="*/ 1048 w 1096"/>
                <a:gd name="T63" fmla="*/ 0 h 104"/>
                <a:gd name="T64" fmla="*/ 1058 w 1096"/>
                <a:gd name="T65" fmla="*/ 2 h 104"/>
                <a:gd name="T66" fmla="*/ 1066 w 1096"/>
                <a:gd name="T67" fmla="*/ 4 h 104"/>
                <a:gd name="T68" fmla="*/ 1074 w 1096"/>
                <a:gd name="T69" fmla="*/ 8 h 104"/>
                <a:gd name="T70" fmla="*/ 1082 w 1096"/>
                <a:gd name="T71" fmla="*/ 16 h 104"/>
                <a:gd name="T72" fmla="*/ 1088 w 1096"/>
                <a:gd name="T73" fmla="*/ 22 h 104"/>
                <a:gd name="T74" fmla="*/ 1092 w 1096"/>
                <a:gd name="T75" fmla="*/ 32 h 104"/>
                <a:gd name="T76" fmla="*/ 1094 w 1096"/>
                <a:gd name="T77" fmla="*/ 42 h 104"/>
                <a:gd name="T78" fmla="*/ 1096 w 1096"/>
                <a:gd name="T79" fmla="*/ 52 h 104"/>
                <a:gd name="T80" fmla="*/ 1096 w 1096"/>
                <a:gd name="T81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6" h="104">
                  <a:moveTo>
                    <a:pt x="1096" y="52"/>
                  </a:moveTo>
                  <a:lnTo>
                    <a:pt x="1096" y="52"/>
                  </a:lnTo>
                  <a:lnTo>
                    <a:pt x="1094" y="62"/>
                  </a:lnTo>
                  <a:lnTo>
                    <a:pt x="1092" y="72"/>
                  </a:lnTo>
                  <a:lnTo>
                    <a:pt x="1088" y="80"/>
                  </a:lnTo>
                  <a:lnTo>
                    <a:pt x="1082" y="88"/>
                  </a:lnTo>
                  <a:lnTo>
                    <a:pt x="1074" y="94"/>
                  </a:lnTo>
                  <a:lnTo>
                    <a:pt x="1066" y="98"/>
                  </a:lnTo>
                  <a:lnTo>
                    <a:pt x="1058" y="102"/>
                  </a:lnTo>
                  <a:lnTo>
                    <a:pt x="1048" y="104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38" y="102"/>
                  </a:lnTo>
                  <a:lnTo>
                    <a:pt x="28" y="98"/>
                  </a:lnTo>
                  <a:lnTo>
                    <a:pt x="20" y="94"/>
                  </a:lnTo>
                  <a:lnTo>
                    <a:pt x="14" y="88"/>
                  </a:lnTo>
                  <a:lnTo>
                    <a:pt x="8" y="80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8" y="2"/>
                  </a:lnTo>
                  <a:lnTo>
                    <a:pt x="46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058" y="2"/>
                  </a:lnTo>
                  <a:lnTo>
                    <a:pt x="1066" y="4"/>
                  </a:lnTo>
                  <a:lnTo>
                    <a:pt x="1074" y="8"/>
                  </a:lnTo>
                  <a:lnTo>
                    <a:pt x="1082" y="16"/>
                  </a:lnTo>
                  <a:lnTo>
                    <a:pt x="1088" y="22"/>
                  </a:lnTo>
                  <a:lnTo>
                    <a:pt x="1092" y="32"/>
                  </a:lnTo>
                  <a:lnTo>
                    <a:pt x="1094" y="42"/>
                  </a:lnTo>
                  <a:lnTo>
                    <a:pt x="1096" y="52"/>
                  </a:lnTo>
                  <a:lnTo>
                    <a:pt x="1096" y="52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11547474" y="3552825"/>
              <a:ext cx="2644775" cy="1673225"/>
            </a:xfrm>
            <a:custGeom>
              <a:avLst/>
              <a:gdLst>
                <a:gd name="T0" fmla="*/ 0 w 1666"/>
                <a:gd name="T1" fmla="*/ 0 h 1054"/>
                <a:gd name="T2" fmla="*/ 1666 w 1666"/>
                <a:gd name="T3" fmla="*/ 1054 h 1054"/>
                <a:gd name="T4" fmla="*/ 1348 w 1666"/>
                <a:gd name="T5" fmla="*/ 370 h 1054"/>
                <a:gd name="T6" fmla="*/ 622 w 1666"/>
                <a:gd name="T7" fmla="*/ 0 h 1054"/>
                <a:gd name="T8" fmla="*/ 0 w 1666"/>
                <a:gd name="T9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6" h="1054">
                  <a:moveTo>
                    <a:pt x="0" y="0"/>
                  </a:moveTo>
                  <a:lnTo>
                    <a:pt x="1666" y="1054"/>
                  </a:lnTo>
                  <a:lnTo>
                    <a:pt x="1348" y="370"/>
                  </a:lnTo>
                  <a:lnTo>
                    <a:pt x="6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11547475" y="3552825"/>
              <a:ext cx="2644775" cy="1673225"/>
            </a:xfrm>
            <a:custGeom>
              <a:avLst/>
              <a:gdLst>
                <a:gd name="T0" fmla="*/ 0 w 1666"/>
                <a:gd name="T1" fmla="*/ 0 h 1054"/>
                <a:gd name="T2" fmla="*/ 1666 w 1666"/>
                <a:gd name="T3" fmla="*/ 1054 h 1054"/>
                <a:gd name="T4" fmla="*/ 1348 w 1666"/>
                <a:gd name="T5" fmla="*/ 370 h 1054"/>
                <a:gd name="T6" fmla="*/ 622 w 1666"/>
                <a:gd name="T7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6" h="1054">
                  <a:moveTo>
                    <a:pt x="0" y="0"/>
                  </a:moveTo>
                  <a:lnTo>
                    <a:pt x="1666" y="1054"/>
                  </a:lnTo>
                  <a:lnTo>
                    <a:pt x="1348" y="370"/>
                  </a:lnTo>
                  <a:lnTo>
                    <a:pt x="6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10185400" y="4918075"/>
              <a:ext cx="4006850" cy="1181100"/>
            </a:xfrm>
            <a:custGeom>
              <a:avLst/>
              <a:gdLst>
                <a:gd name="T0" fmla="*/ 0 w 2524"/>
                <a:gd name="T1" fmla="*/ 0 h 744"/>
                <a:gd name="T2" fmla="*/ 2524 w 2524"/>
                <a:gd name="T3" fmla="*/ 318 h 744"/>
                <a:gd name="T4" fmla="*/ 2498 w 2524"/>
                <a:gd name="T5" fmla="*/ 662 h 744"/>
                <a:gd name="T6" fmla="*/ 0 w 2524"/>
                <a:gd name="T7" fmla="*/ 744 h 744"/>
                <a:gd name="T8" fmla="*/ 0 w 2524"/>
                <a:gd name="T9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4" h="744">
                  <a:moveTo>
                    <a:pt x="0" y="0"/>
                  </a:moveTo>
                  <a:lnTo>
                    <a:pt x="2524" y="318"/>
                  </a:lnTo>
                  <a:lnTo>
                    <a:pt x="2498" y="662"/>
                  </a:lnTo>
                  <a:lnTo>
                    <a:pt x="0" y="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7C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10493375" y="4140200"/>
              <a:ext cx="3698875" cy="2911475"/>
            </a:xfrm>
            <a:custGeom>
              <a:avLst/>
              <a:gdLst>
                <a:gd name="T0" fmla="*/ 2012 w 2330"/>
                <a:gd name="T1" fmla="*/ 0 h 1834"/>
                <a:gd name="T2" fmla="*/ 0 w 2330"/>
                <a:gd name="T3" fmla="*/ 1674 h 1834"/>
                <a:gd name="T4" fmla="*/ 88 w 2330"/>
                <a:gd name="T5" fmla="*/ 1834 h 1834"/>
                <a:gd name="T6" fmla="*/ 2330 w 2330"/>
                <a:gd name="T7" fmla="*/ 684 h 1834"/>
                <a:gd name="T8" fmla="*/ 2012 w 2330"/>
                <a:gd name="T9" fmla="*/ 0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0" h="1834">
                  <a:moveTo>
                    <a:pt x="2012" y="0"/>
                  </a:moveTo>
                  <a:lnTo>
                    <a:pt x="0" y="1674"/>
                  </a:lnTo>
                  <a:lnTo>
                    <a:pt x="88" y="1834"/>
                  </a:lnTo>
                  <a:lnTo>
                    <a:pt x="2330" y="684"/>
                  </a:lnTo>
                  <a:lnTo>
                    <a:pt x="2012" y="0"/>
                  </a:lnTo>
                  <a:close/>
                </a:path>
              </a:pathLst>
            </a:custGeom>
            <a:solidFill>
              <a:srgbClr val="303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dirty="0">
                <a:cs typeface="+mn-ea"/>
                <a:sym typeface="+mn-lt"/>
              </a:endParaRPr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10493375" y="4140200"/>
              <a:ext cx="3698875" cy="2911475"/>
            </a:xfrm>
            <a:custGeom>
              <a:avLst/>
              <a:gdLst>
                <a:gd name="T0" fmla="*/ 2012 w 2330"/>
                <a:gd name="T1" fmla="*/ 0 h 1834"/>
                <a:gd name="T2" fmla="*/ 0 w 2330"/>
                <a:gd name="T3" fmla="*/ 1674 h 1834"/>
                <a:gd name="T4" fmla="*/ 88 w 2330"/>
                <a:gd name="T5" fmla="*/ 1834 h 1834"/>
                <a:gd name="T6" fmla="*/ 2330 w 2330"/>
                <a:gd name="T7" fmla="*/ 684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834">
                  <a:moveTo>
                    <a:pt x="2012" y="0"/>
                  </a:moveTo>
                  <a:lnTo>
                    <a:pt x="0" y="1674"/>
                  </a:lnTo>
                  <a:lnTo>
                    <a:pt x="88" y="1834"/>
                  </a:lnTo>
                  <a:lnTo>
                    <a:pt x="2330" y="6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10493375" y="6797675"/>
              <a:ext cx="2978150" cy="1190625"/>
            </a:xfrm>
            <a:custGeom>
              <a:avLst/>
              <a:gdLst>
                <a:gd name="T0" fmla="*/ 0 w 1876"/>
                <a:gd name="T1" fmla="*/ 0 h 750"/>
                <a:gd name="T2" fmla="*/ 1876 w 1876"/>
                <a:gd name="T3" fmla="*/ 400 h 750"/>
                <a:gd name="T4" fmla="*/ 1768 w 1876"/>
                <a:gd name="T5" fmla="*/ 750 h 750"/>
                <a:gd name="T6" fmla="*/ 88 w 1876"/>
                <a:gd name="T7" fmla="*/ 160 h 750"/>
                <a:gd name="T8" fmla="*/ 0 w 1876"/>
                <a:gd name="T9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6" h="750">
                  <a:moveTo>
                    <a:pt x="0" y="0"/>
                  </a:moveTo>
                  <a:lnTo>
                    <a:pt x="1876" y="400"/>
                  </a:lnTo>
                  <a:lnTo>
                    <a:pt x="1768" y="750"/>
                  </a:lnTo>
                  <a:lnTo>
                    <a:pt x="88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7C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10902950" y="5422900"/>
              <a:ext cx="3289300" cy="2397125"/>
            </a:xfrm>
            <a:custGeom>
              <a:avLst/>
              <a:gdLst>
                <a:gd name="T0" fmla="*/ 2072 w 2072"/>
                <a:gd name="T1" fmla="*/ 0 h 1510"/>
                <a:gd name="T2" fmla="*/ 0 w 2072"/>
                <a:gd name="T3" fmla="*/ 1336 h 1510"/>
                <a:gd name="T4" fmla="*/ 48 w 2072"/>
                <a:gd name="T5" fmla="*/ 1510 h 1510"/>
                <a:gd name="T6" fmla="*/ 2046 w 2072"/>
                <a:gd name="T7" fmla="*/ 344 h 1510"/>
                <a:gd name="T8" fmla="*/ 2072 w 2072"/>
                <a:gd name="T9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2" h="1510">
                  <a:moveTo>
                    <a:pt x="2072" y="0"/>
                  </a:moveTo>
                  <a:lnTo>
                    <a:pt x="0" y="1336"/>
                  </a:lnTo>
                  <a:lnTo>
                    <a:pt x="48" y="1510"/>
                  </a:lnTo>
                  <a:lnTo>
                    <a:pt x="2046" y="344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303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dirty="0">
                <a:cs typeface="+mn-ea"/>
                <a:sym typeface="+mn-lt"/>
              </a:endParaRPr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10902950" y="5422900"/>
              <a:ext cx="3289300" cy="2397125"/>
            </a:xfrm>
            <a:custGeom>
              <a:avLst/>
              <a:gdLst>
                <a:gd name="T0" fmla="*/ 2072 w 2072"/>
                <a:gd name="T1" fmla="*/ 0 h 1510"/>
                <a:gd name="T2" fmla="*/ 0 w 2072"/>
                <a:gd name="T3" fmla="*/ 1336 h 1510"/>
                <a:gd name="T4" fmla="*/ 48 w 2072"/>
                <a:gd name="T5" fmla="*/ 1510 h 1510"/>
                <a:gd name="T6" fmla="*/ 2046 w 2072"/>
                <a:gd name="T7" fmla="*/ 344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2" h="1510">
                  <a:moveTo>
                    <a:pt x="2072" y="0"/>
                  </a:moveTo>
                  <a:lnTo>
                    <a:pt x="0" y="1336"/>
                  </a:lnTo>
                  <a:lnTo>
                    <a:pt x="48" y="1510"/>
                  </a:lnTo>
                  <a:lnTo>
                    <a:pt x="2046" y="3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10902950" y="7543800"/>
              <a:ext cx="2251075" cy="1050925"/>
            </a:xfrm>
            <a:custGeom>
              <a:avLst/>
              <a:gdLst>
                <a:gd name="T0" fmla="*/ 0 w 1418"/>
                <a:gd name="T1" fmla="*/ 0 h 662"/>
                <a:gd name="T2" fmla="*/ 1418 w 1418"/>
                <a:gd name="T3" fmla="*/ 562 h 662"/>
                <a:gd name="T4" fmla="*/ 1342 w 1418"/>
                <a:gd name="T5" fmla="*/ 662 h 662"/>
                <a:gd name="T6" fmla="*/ 48 w 1418"/>
                <a:gd name="T7" fmla="*/ 174 h 662"/>
                <a:gd name="T8" fmla="*/ 0 w 1418"/>
                <a:gd name="T9" fmla="*/ 0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8" h="662">
                  <a:moveTo>
                    <a:pt x="0" y="0"/>
                  </a:moveTo>
                  <a:lnTo>
                    <a:pt x="1418" y="562"/>
                  </a:lnTo>
                  <a:lnTo>
                    <a:pt x="1342" y="662"/>
                  </a:lnTo>
                  <a:lnTo>
                    <a:pt x="48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dirty="0">
                <a:cs typeface="+mn-ea"/>
                <a:sym typeface="+mn-lt"/>
              </a:endParaRPr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10185400" y="3552825"/>
              <a:ext cx="2349500" cy="2546350"/>
            </a:xfrm>
            <a:custGeom>
              <a:avLst/>
              <a:gdLst>
                <a:gd name="T0" fmla="*/ 858 w 1480"/>
                <a:gd name="T1" fmla="*/ 0 h 1604"/>
                <a:gd name="T2" fmla="*/ 0 w 1480"/>
                <a:gd name="T3" fmla="*/ 860 h 1604"/>
                <a:gd name="T4" fmla="*/ 0 w 1480"/>
                <a:gd name="T5" fmla="*/ 1604 h 1604"/>
                <a:gd name="T6" fmla="*/ 1480 w 1480"/>
                <a:gd name="T7" fmla="*/ 0 h 1604"/>
                <a:gd name="T8" fmla="*/ 858 w 1480"/>
                <a:gd name="T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0" h="1604">
                  <a:moveTo>
                    <a:pt x="858" y="0"/>
                  </a:moveTo>
                  <a:lnTo>
                    <a:pt x="0" y="860"/>
                  </a:lnTo>
                  <a:lnTo>
                    <a:pt x="0" y="1604"/>
                  </a:lnTo>
                  <a:lnTo>
                    <a:pt x="1480" y="0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303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11201400" y="7432675"/>
              <a:ext cx="2270125" cy="1162050"/>
            </a:xfrm>
            <a:custGeom>
              <a:avLst/>
              <a:gdLst>
                <a:gd name="T0" fmla="*/ 90 w 1430"/>
                <a:gd name="T1" fmla="*/ 732 h 732"/>
                <a:gd name="T2" fmla="*/ 1322 w 1430"/>
                <a:gd name="T3" fmla="*/ 350 h 732"/>
                <a:gd name="T4" fmla="*/ 1430 w 1430"/>
                <a:gd name="T5" fmla="*/ 0 h 732"/>
                <a:gd name="T6" fmla="*/ 0 w 1430"/>
                <a:gd name="T7" fmla="*/ 646 h 732"/>
                <a:gd name="T8" fmla="*/ 90 w 143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0" h="732">
                  <a:moveTo>
                    <a:pt x="90" y="732"/>
                  </a:moveTo>
                  <a:lnTo>
                    <a:pt x="1322" y="350"/>
                  </a:lnTo>
                  <a:lnTo>
                    <a:pt x="1430" y="0"/>
                  </a:lnTo>
                  <a:lnTo>
                    <a:pt x="0" y="646"/>
                  </a:lnTo>
                  <a:lnTo>
                    <a:pt x="90" y="732"/>
                  </a:lnTo>
                  <a:close/>
                </a:path>
              </a:pathLst>
            </a:custGeom>
            <a:solidFill>
              <a:srgbClr val="303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dirty="0">
                <a:cs typeface="+mn-ea"/>
                <a:sym typeface="+mn-lt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11201400" y="8435975"/>
              <a:ext cx="1952625" cy="158750"/>
            </a:xfrm>
            <a:custGeom>
              <a:avLst/>
              <a:gdLst>
                <a:gd name="T0" fmla="*/ 0 w 1230"/>
                <a:gd name="T1" fmla="*/ 14 h 100"/>
                <a:gd name="T2" fmla="*/ 1230 w 1230"/>
                <a:gd name="T3" fmla="*/ 0 h 100"/>
                <a:gd name="T4" fmla="*/ 1154 w 1230"/>
                <a:gd name="T5" fmla="*/ 100 h 100"/>
                <a:gd name="T6" fmla="*/ 90 w 1230"/>
                <a:gd name="T7" fmla="*/ 100 h 100"/>
                <a:gd name="T8" fmla="*/ 0 w 1230"/>
                <a:gd name="T9" fmla="*/ 1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0" h="100">
                  <a:moveTo>
                    <a:pt x="0" y="14"/>
                  </a:moveTo>
                  <a:lnTo>
                    <a:pt x="1230" y="0"/>
                  </a:lnTo>
                  <a:lnTo>
                    <a:pt x="1154" y="100"/>
                  </a:lnTo>
                  <a:lnTo>
                    <a:pt x="90" y="10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</p:grpSp>
      <p:sp>
        <p:nvSpPr>
          <p:cNvPr id="41" name="TextBox 217"/>
          <p:cNvSpPr txBox="1"/>
          <p:nvPr/>
        </p:nvSpPr>
        <p:spPr>
          <a:xfrm>
            <a:off x="5332555" y="1506524"/>
            <a:ext cx="6253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1</a:t>
            </a:r>
            <a:r>
              <a:rPr lang="zh-CN" altLang="en-US" dirty="0" smtClean="0"/>
              <a:t>、完全的半圆看起来不想半圆，一般比</a:t>
            </a:r>
            <a:r>
              <a:rPr lang="en-US" dirty="0" smtClean="0"/>
              <a:t>180</a:t>
            </a:r>
            <a:r>
              <a:rPr lang="en-US" baseline="30000" dirty="0" smtClean="0"/>
              <a:t>o</a:t>
            </a:r>
            <a:r>
              <a:rPr lang="zh-CN" altLang="en-US" dirty="0" smtClean="0"/>
              <a:t>要大一点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2</a:t>
            </a:r>
            <a:r>
              <a:rPr lang="zh-CN" altLang="en-US" dirty="0" smtClean="0"/>
              <a:t>、文字居中，实际上偏中往下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3</a:t>
            </a:r>
            <a:r>
              <a:rPr lang="zh-CN" altLang="en-US" dirty="0" smtClean="0"/>
              <a:t>、页面单一图形的</a:t>
            </a:r>
            <a:r>
              <a:rPr lang="en-US" dirty="0" smtClean="0"/>
              <a:t>3D</a:t>
            </a:r>
            <a:r>
              <a:rPr lang="zh-CN" altLang="en-US" dirty="0" smtClean="0"/>
              <a:t>效果是人脑补充想象出来的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4</a:t>
            </a:r>
            <a:r>
              <a:rPr lang="zh-CN" altLang="en-US" dirty="0" smtClean="0"/>
              <a:t>、视觉上看起来的圆实际上不是圆，更类似椭圆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5</a:t>
            </a:r>
            <a:r>
              <a:rPr lang="zh-CN" altLang="en-US" dirty="0" smtClean="0"/>
              <a:t>、同样直径的正方形和圆，看起来圆的直径明显小于圆</a:t>
            </a:r>
            <a:endParaRPr lang="en-US" altLang="zh-CN" dirty="0" smtClean="0"/>
          </a:p>
        </p:txBody>
      </p:sp>
      <p:grpSp>
        <p:nvGrpSpPr>
          <p:cNvPr id="58" name="组合 57"/>
          <p:cNvGrpSpPr/>
          <p:nvPr/>
        </p:nvGrpSpPr>
        <p:grpSpPr>
          <a:xfrm>
            <a:off x="4165600" y="277508"/>
            <a:ext cx="3860800" cy="461665"/>
            <a:chOff x="4165600" y="226708"/>
            <a:chExt cx="3860800" cy="461665"/>
          </a:xfrm>
        </p:grpSpPr>
        <p:sp>
          <p:nvSpPr>
            <p:cNvPr id="59" name="文本框 58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gradFill flip="none" rotWithShape="1">
                    <a:gsLst>
                      <a:gs pos="0">
                        <a:srgbClr val="2E377C">
                          <a:shade val="30000"/>
                          <a:satMod val="115000"/>
                        </a:srgbClr>
                      </a:gs>
                      <a:gs pos="50000">
                        <a:srgbClr val="2E377C">
                          <a:shade val="67500"/>
                          <a:satMod val="115000"/>
                        </a:srgbClr>
                      </a:gs>
                      <a:gs pos="100000">
                        <a:srgbClr val="2E377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现象综述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441960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723138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25096" y="2589400"/>
            <a:ext cx="386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j-ea"/>
                <a:ea typeface="+mj-ea"/>
              </a:rPr>
              <a:t>03.</a:t>
            </a:r>
            <a:r>
              <a:rPr lang="zh-CN" altLang="en-US" sz="2000" b="1" dirty="0">
                <a:latin typeface="+mj-ea"/>
                <a:ea typeface="+mj-ea"/>
              </a:rPr>
              <a:t>研究过程及方法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6168391" y="2725575"/>
            <a:ext cx="0" cy="175823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098824" y="1175686"/>
            <a:ext cx="3113304" cy="44478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39064" y="3229974"/>
            <a:ext cx="2808051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物理尺寸和视觉感知尺寸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不同形状的正确布局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完美的圆角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884560" y="277508"/>
            <a:ext cx="4447364" cy="461665"/>
            <a:chOff x="3884560" y="226708"/>
            <a:chExt cx="4447364" cy="461665"/>
          </a:xfrm>
        </p:grpSpPr>
        <p:sp>
          <p:nvSpPr>
            <p:cNvPr id="58" name="文本框 57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/>
                <a:t>物理尺寸和视觉感知尺寸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388456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7844244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内容占位符 4" descr="https://pic1.zhimg.com/80/v2-7f48000a7aa08faaf71af861e98fbc48_hd.jp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9692" y="1088365"/>
            <a:ext cx="5291848" cy="305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矩形 53"/>
          <p:cNvSpPr/>
          <p:nvPr/>
        </p:nvSpPr>
        <p:spPr>
          <a:xfrm>
            <a:off x="7454630" y="1328463"/>
            <a:ext cx="38975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哪一个尺寸更大？一个</a:t>
            </a:r>
            <a:r>
              <a:rPr lang="en-US" dirty="0" smtClean="0"/>
              <a:t>400px</a:t>
            </a:r>
            <a:r>
              <a:rPr lang="zh-CN" altLang="en-US" dirty="0" smtClean="0"/>
              <a:t>的正方形或者是一个</a:t>
            </a:r>
            <a:r>
              <a:rPr lang="en-US" dirty="0" smtClean="0"/>
              <a:t>400</a:t>
            </a:r>
            <a:r>
              <a:rPr lang="zh-CN" altLang="en-US" dirty="0" smtClean="0"/>
              <a:t>像素的圆形。几何学上来说，它们的宽度和高度是一样的。但是观察一下下面的图片，我们的眼睛能立即识别出正方形比圆形更重。顺便说一下，</a:t>
            </a:r>
            <a:r>
              <a:rPr lang="en-US" dirty="0" smtClean="0"/>
              <a:t>“</a:t>
            </a:r>
            <a:r>
              <a:rPr lang="zh-CN" altLang="en-US" dirty="0" smtClean="0"/>
              <a:t>重量</a:t>
            </a:r>
            <a:r>
              <a:rPr lang="en-US" dirty="0" smtClean="0"/>
              <a:t>”</a:t>
            </a:r>
            <a:r>
              <a:rPr lang="zh-CN" altLang="en-US" dirty="0" smtClean="0"/>
              <a:t>相关的词语更适合描述视觉效果。</a:t>
            </a:r>
            <a:endParaRPr lang="zh-CN" altLang="en-US" dirty="0"/>
          </a:p>
        </p:txBody>
      </p:sp>
      <p:pic>
        <p:nvPicPr>
          <p:cNvPr id="55" name="图片 54" descr="https://pic4.zhimg.com/80/v2-3ecdd4ae2dfaf60c6ad54db860dcba97_hd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51269" y="3327095"/>
            <a:ext cx="5299727" cy="303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内容占位符 3" descr="https://pic3.zhimg.com/80/v2-1f3941557e5b459ebe70515307172712_hd.jp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9554" y="1754838"/>
            <a:ext cx="60960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" name="组合 31"/>
          <p:cNvGrpSpPr/>
          <p:nvPr/>
        </p:nvGrpSpPr>
        <p:grpSpPr>
          <a:xfrm>
            <a:off x="3884560" y="277508"/>
            <a:ext cx="4447364" cy="461665"/>
            <a:chOff x="3884560" y="226708"/>
            <a:chExt cx="4447364" cy="461665"/>
          </a:xfrm>
        </p:grpSpPr>
        <p:sp>
          <p:nvSpPr>
            <p:cNvPr id="33" name="文本框 57"/>
            <p:cNvSpPr txBox="1"/>
            <p:nvPr/>
          </p:nvSpPr>
          <p:spPr>
            <a:xfrm>
              <a:off x="4165600" y="226708"/>
              <a:ext cx="386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/>
                <a:t>物理尺寸和视觉感知尺寸</a:t>
              </a:r>
              <a:endParaRPr lang="zh-CN" altLang="en-US" sz="2400" b="1" dirty="0">
                <a:gradFill flip="none" rotWithShape="1">
                  <a:gsLst>
                    <a:gs pos="0">
                      <a:srgbClr val="2E377C">
                        <a:shade val="30000"/>
                        <a:satMod val="115000"/>
                      </a:srgbClr>
                    </a:gs>
                    <a:gs pos="50000">
                      <a:srgbClr val="2E377C">
                        <a:shade val="67500"/>
                        <a:satMod val="115000"/>
                      </a:srgbClr>
                    </a:gs>
                    <a:gs pos="100000">
                      <a:srgbClr val="2E377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3884560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844244" y="457541"/>
              <a:ext cx="48768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3C71"/>
      </a:accent1>
      <a:accent2>
        <a:srgbClr val="417CC3"/>
      </a:accent2>
      <a:accent3>
        <a:srgbClr val="303C71"/>
      </a:accent3>
      <a:accent4>
        <a:srgbClr val="417CC3"/>
      </a:accent4>
      <a:accent5>
        <a:srgbClr val="292929"/>
      </a:accent5>
      <a:accent6>
        <a:srgbClr val="D6D6D6"/>
      </a:accent6>
      <a:hlink>
        <a:srgbClr val="0563C1"/>
      </a:hlink>
      <a:folHlink>
        <a:srgbClr val="954F72"/>
      </a:folHlink>
    </a:clrScheme>
    <a:fontScheme name="模板专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03C71"/>
    </a:accent1>
    <a:accent2>
      <a:srgbClr val="417CC3"/>
    </a:accent2>
    <a:accent3>
      <a:srgbClr val="303C71"/>
    </a:accent3>
    <a:accent4>
      <a:srgbClr val="417CC3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03C71"/>
    </a:accent1>
    <a:accent2>
      <a:srgbClr val="417CC3"/>
    </a:accent2>
    <a:accent3>
      <a:srgbClr val="303C71"/>
    </a:accent3>
    <a:accent4>
      <a:srgbClr val="417CC3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03C71"/>
    </a:accent1>
    <a:accent2>
      <a:srgbClr val="417CC3"/>
    </a:accent2>
    <a:accent3>
      <a:srgbClr val="303C71"/>
    </a:accent3>
    <a:accent4>
      <a:srgbClr val="417CC3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03C71"/>
    </a:accent1>
    <a:accent2>
      <a:srgbClr val="417CC3"/>
    </a:accent2>
    <a:accent3>
      <a:srgbClr val="303C71"/>
    </a:accent3>
    <a:accent4>
      <a:srgbClr val="417CC3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03C71"/>
    </a:accent1>
    <a:accent2>
      <a:srgbClr val="417CC3"/>
    </a:accent2>
    <a:accent3>
      <a:srgbClr val="303C71"/>
    </a:accent3>
    <a:accent4>
      <a:srgbClr val="417CC3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03C71"/>
    </a:accent1>
    <a:accent2>
      <a:srgbClr val="417CC3"/>
    </a:accent2>
    <a:accent3>
      <a:srgbClr val="303C71"/>
    </a:accent3>
    <a:accent4>
      <a:srgbClr val="417CC3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03C71"/>
    </a:accent1>
    <a:accent2>
      <a:srgbClr val="417CC3"/>
    </a:accent2>
    <a:accent3>
      <a:srgbClr val="303C71"/>
    </a:accent3>
    <a:accent4>
      <a:srgbClr val="417CC3"/>
    </a:accent4>
    <a:accent5>
      <a:srgbClr val="292929"/>
    </a:accent5>
    <a:accent6>
      <a:srgbClr val="D6D6D6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563</Words>
  <Application>Microsoft Office PowerPoint</Application>
  <PresentationFormat>自定义</PresentationFormat>
  <Paragraphs>67</Paragraphs>
  <Slides>20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PPTfans网分享</dc:title>
  <dc:creator>miller</dc:creator>
  <cp:lastModifiedBy>china</cp:lastModifiedBy>
  <cp:revision>97</cp:revision>
  <dcterms:created xsi:type="dcterms:W3CDTF">2016-04-04T12:07:00Z</dcterms:created>
  <dcterms:modified xsi:type="dcterms:W3CDTF">2019-03-16T07:06:30Z</dcterms:modified>
  <cp:contentStatus>www.pptfans.cn下载更多免费模板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